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88" r:id="rId3"/>
    <p:sldId id="339" r:id="rId4"/>
    <p:sldId id="333" r:id="rId5"/>
    <p:sldId id="275" r:id="rId6"/>
    <p:sldId id="263" r:id="rId7"/>
    <p:sldId id="265" r:id="rId8"/>
    <p:sldId id="329" r:id="rId9"/>
    <p:sldId id="331" r:id="rId10"/>
    <p:sldId id="268" r:id="rId11"/>
    <p:sldId id="337"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9457"/>
  </p:normalViewPr>
  <p:slideViewPr>
    <p:cSldViewPr snapToGrid="0" snapToObjects="1">
      <p:cViewPr varScale="1">
        <p:scale>
          <a:sx n="82" d="100"/>
          <a:sy n="82" d="100"/>
        </p:scale>
        <p:origin x="160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1C593F-DD53-6647-ADE6-8184BCA569F3}" type="datetimeFigureOut">
              <a:rPr lang="en-US" smtClean="0"/>
              <a:t>7/13/20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B07CF1-A304-8F4F-B42F-2028C26127D5}" type="slidenum">
              <a:rPr lang="en-US" smtClean="0"/>
              <a:t>‹#›</a:t>
            </a:fld>
            <a:endParaRPr lang="en-US"/>
          </a:p>
        </p:txBody>
      </p:sp>
    </p:spTree>
    <p:extLst>
      <p:ext uri="{BB962C8B-B14F-4D97-AF65-F5344CB8AC3E}">
        <p14:creationId xmlns:p14="http://schemas.microsoft.com/office/powerpoint/2010/main" val="37031259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341AA0-05A6-A842-828D-B9C91EFE9685}" type="slidenum">
              <a:rPr lang="en-US" smtClean="0"/>
              <a:t>2</a:t>
            </a:fld>
            <a:endParaRPr lang="en-US"/>
          </a:p>
        </p:txBody>
      </p:sp>
    </p:spTree>
    <p:extLst>
      <p:ext uri="{BB962C8B-B14F-4D97-AF65-F5344CB8AC3E}">
        <p14:creationId xmlns:p14="http://schemas.microsoft.com/office/powerpoint/2010/main" val="1379799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Supp. Figure 1. Validation of experimental positive controls. </a:t>
            </a:r>
            <a:r>
              <a:rPr lang="en-US" sz="1200" dirty="0"/>
              <a:t>(A) Representative western blot of positive control protein knockdown after transfection with sgRNAs. β-actin loading control. (B) Editing efficiency of control sgRNAs, n = 8. (C) Proliferation time course normalized to AAVS1. Significance determined by RM 2-way ANOVA with </a:t>
            </a:r>
            <a:r>
              <a:rPr lang="en-US" sz="1200" dirty="0" err="1"/>
              <a:t>Geisser</a:t>
            </a:r>
            <a:r>
              <a:rPr lang="en-US" sz="1200" dirty="0"/>
              <a:t>-Greenhouse correction and Dunnett’s multiple comparisons test, n = 6. (D) AAVS1 normalized erythroid differentiation after 14 days in culture. Significance determined by paired t-test, n = 6.  (E) Representative flow plots of 14-day erythroid differentiation cultures with positive control sgRNAs.</a:t>
            </a:r>
            <a:endParaRPr lang="en-US" dirty="0"/>
          </a:p>
        </p:txBody>
      </p:sp>
      <p:sp>
        <p:nvSpPr>
          <p:cNvPr id="4" name="Slide Number Placeholder 3"/>
          <p:cNvSpPr>
            <a:spLocks noGrp="1"/>
          </p:cNvSpPr>
          <p:nvPr>
            <p:ph type="sldNum" sz="quarter" idx="5"/>
          </p:nvPr>
        </p:nvSpPr>
        <p:spPr/>
        <p:txBody>
          <a:bodyPr/>
          <a:lstStyle/>
          <a:p>
            <a:fld id="{61B07CF1-A304-8F4F-B42F-2028C26127D5}" type="slidenum">
              <a:rPr lang="en-US" smtClean="0"/>
              <a:t>3</a:t>
            </a:fld>
            <a:endParaRPr lang="en-US"/>
          </a:p>
        </p:txBody>
      </p:sp>
    </p:spTree>
    <p:extLst>
      <p:ext uri="{BB962C8B-B14F-4D97-AF65-F5344CB8AC3E}">
        <p14:creationId xmlns:p14="http://schemas.microsoft.com/office/powerpoint/2010/main" val="20026696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Supp. Figure 2. Genes in high proliferation group show expansion of edited cells. </a:t>
            </a:r>
            <a:r>
              <a:rPr lang="en-US" sz="1200" dirty="0"/>
              <a:t>Genes were evenly split into low, mid, and high groups based on AAVS1 normalized proliferation. Change in the percentage of edited alleles before and after expansion in 7-day proliferation culture, significance determined by One-way ANOVA and Tukey’s multiple comparisons test.</a:t>
            </a:r>
            <a:endParaRPr lang="en-US" dirty="0"/>
          </a:p>
        </p:txBody>
      </p:sp>
      <p:sp>
        <p:nvSpPr>
          <p:cNvPr id="4" name="Slide Number Placeholder 3"/>
          <p:cNvSpPr>
            <a:spLocks noGrp="1"/>
          </p:cNvSpPr>
          <p:nvPr>
            <p:ph type="sldNum" sz="quarter" idx="5"/>
          </p:nvPr>
        </p:nvSpPr>
        <p:spPr/>
        <p:txBody>
          <a:bodyPr/>
          <a:lstStyle/>
          <a:p>
            <a:fld id="{01341AA0-05A6-A842-828D-B9C91EFE9685}" type="slidenum">
              <a:rPr lang="en-US" smtClean="0"/>
              <a:t>4</a:t>
            </a:fld>
            <a:endParaRPr lang="en-US"/>
          </a:p>
        </p:txBody>
      </p:sp>
    </p:spTree>
    <p:extLst>
      <p:ext uri="{BB962C8B-B14F-4D97-AF65-F5344CB8AC3E}">
        <p14:creationId xmlns:p14="http://schemas.microsoft.com/office/powerpoint/2010/main" val="3304654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Supp. Figure 3. Proliferation assay time course. </a:t>
            </a:r>
            <a:r>
              <a:rPr lang="en-US" sz="1200" dirty="0"/>
              <a:t>Proliferation time course normalized to AAVS1 on day 3 (first measurement). n=167.</a:t>
            </a:r>
            <a:endParaRPr lang="en-US" dirty="0"/>
          </a:p>
        </p:txBody>
      </p:sp>
      <p:sp>
        <p:nvSpPr>
          <p:cNvPr id="4" name="Slide Number Placeholder 3"/>
          <p:cNvSpPr>
            <a:spLocks noGrp="1"/>
          </p:cNvSpPr>
          <p:nvPr>
            <p:ph type="sldNum" sz="quarter" idx="5"/>
          </p:nvPr>
        </p:nvSpPr>
        <p:spPr/>
        <p:txBody>
          <a:bodyPr/>
          <a:lstStyle/>
          <a:p>
            <a:fld id="{01341AA0-05A6-A842-828D-B9C91EFE9685}" type="slidenum">
              <a:rPr lang="en-US" smtClean="0"/>
              <a:t>5</a:t>
            </a:fld>
            <a:endParaRPr lang="en-US"/>
          </a:p>
        </p:txBody>
      </p:sp>
    </p:spTree>
    <p:extLst>
      <p:ext uri="{BB962C8B-B14F-4D97-AF65-F5344CB8AC3E}">
        <p14:creationId xmlns:p14="http://schemas.microsoft.com/office/powerpoint/2010/main" val="28011074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Supp. Figure 4. Correlation of proliferation assay replicates. </a:t>
            </a:r>
            <a:r>
              <a:rPr lang="en-US" sz="1200" dirty="0"/>
              <a:t>Heat map of Pearson r correlation coefficients for each biological replicate.</a:t>
            </a:r>
            <a:endParaRPr lang="en-US" dirty="0"/>
          </a:p>
        </p:txBody>
      </p:sp>
      <p:sp>
        <p:nvSpPr>
          <p:cNvPr id="4" name="Slide Number Placeholder 3"/>
          <p:cNvSpPr>
            <a:spLocks noGrp="1"/>
          </p:cNvSpPr>
          <p:nvPr>
            <p:ph type="sldNum" sz="quarter" idx="5"/>
          </p:nvPr>
        </p:nvSpPr>
        <p:spPr/>
        <p:txBody>
          <a:bodyPr/>
          <a:lstStyle/>
          <a:p>
            <a:fld id="{01341AA0-05A6-A842-828D-B9C91EFE9685}" type="slidenum">
              <a:rPr lang="en-US" smtClean="0"/>
              <a:t>6</a:t>
            </a:fld>
            <a:endParaRPr lang="en-US"/>
          </a:p>
        </p:txBody>
      </p:sp>
    </p:spTree>
    <p:extLst>
      <p:ext uri="{BB962C8B-B14F-4D97-AF65-F5344CB8AC3E}">
        <p14:creationId xmlns:p14="http://schemas.microsoft.com/office/powerpoint/2010/main" val="1805255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341AA0-05A6-A842-828D-B9C91EFE9685}" type="slidenum">
              <a:rPr lang="en-US" smtClean="0"/>
              <a:t>8</a:t>
            </a:fld>
            <a:endParaRPr lang="en-US"/>
          </a:p>
        </p:txBody>
      </p:sp>
    </p:spTree>
    <p:extLst>
      <p:ext uri="{BB962C8B-B14F-4D97-AF65-F5344CB8AC3E}">
        <p14:creationId xmlns:p14="http://schemas.microsoft.com/office/powerpoint/2010/main" val="1817501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341AA0-05A6-A842-828D-B9C91EFE9685}" type="slidenum">
              <a:rPr lang="en-US" smtClean="0"/>
              <a:t>10</a:t>
            </a:fld>
            <a:endParaRPr lang="en-US"/>
          </a:p>
        </p:txBody>
      </p:sp>
    </p:spTree>
    <p:extLst>
      <p:ext uri="{BB962C8B-B14F-4D97-AF65-F5344CB8AC3E}">
        <p14:creationId xmlns:p14="http://schemas.microsoft.com/office/powerpoint/2010/main" val="81061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341AA0-05A6-A842-828D-B9C91EFE9685}" type="slidenum">
              <a:rPr lang="en-US" smtClean="0"/>
              <a:t>11</a:t>
            </a:fld>
            <a:endParaRPr lang="en-US"/>
          </a:p>
        </p:txBody>
      </p:sp>
    </p:spTree>
    <p:extLst>
      <p:ext uri="{BB962C8B-B14F-4D97-AF65-F5344CB8AC3E}">
        <p14:creationId xmlns:p14="http://schemas.microsoft.com/office/powerpoint/2010/main" val="1975969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F217D-7D9C-7949-9B63-11C079B51E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A27B5E-D245-974B-9A64-35145BE47AC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86DD1D3-EA65-9B4D-9152-CE5A914A9A57}"/>
              </a:ext>
            </a:extLst>
          </p:cNvPr>
          <p:cNvSpPr>
            <a:spLocks noGrp="1"/>
          </p:cNvSpPr>
          <p:nvPr>
            <p:ph type="dt" sz="half" idx="10"/>
          </p:nvPr>
        </p:nvSpPr>
        <p:spPr/>
        <p:txBody>
          <a:bodyPr/>
          <a:lstStyle/>
          <a:p>
            <a:fld id="{B253BA25-854F-7942-9F8A-242ECE8E74EF}" type="datetimeFigureOut">
              <a:rPr lang="en-US" smtClean="0"/>
              <a:t>7/13/20</a:t>
            </a:fld>
            <a:endParaRPr lang="en-US"/>
          </a:p>
        </p:txBody>
      </p:sp>
      <p:sp>
        <p:nvSpPr>
          <p:cNvPr id="5" name="Footer Placeholder 4">
            <a:extLst>
              <a:ext uri="{FF2B5EF4-FFF2-40B4-BE49-F238E27FC236}">
                <a16:creationId xmlns:a16="http://schemas.microsoft.com/office/drawing/2014/main" id="{A517AEAB-4C5B-C146-AE6C-BB86E4C2B0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F0D56D-3B40-6143-AFB6-15DEDCC5EB64}"/>
              </a:ext>
            </a:extLst>
          </p:cNvPr>
          <p:cNvSpPr>
            <a:spLocks noGrp="1"/>
          </p:cNvSpPr>
          <p:nvPr>
            <p:ph type="sldNum" sz="quarter" idx="12"/>
          </p:nvPr>
        </p:nvSpPr>
        <p:spPr/>
        <p:txBody>
          <a:bodyPr/>
          <a:lstStyle/>
          <a:p>
            <a:fld id="{C636CF5A-B200-6648-A1F3-6B4EE238971E}" type="slidenum">
              <a:rPr lang="en-US" smtClean="0"/>
              <a:t>‹#›</a:t>
            </a:fld>
            <a:endParaRPr lang="en-US"/>
          </a:p>
        </p:txBody>
      </p:sp>
    </p:spTree>
    <p:extLst>
      <p:ext uri="{BB962C8B-B14F-4D97-AF65-F5344CB8AC3E}">
        <p14:creationId xmlns:p14="http://schemas.microsoft.com/office/powerpoint/2010/main" val="17989851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9C44B-D976-3448-ACC5-EDF0DFC49F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A846679-54B6-A34D-AAB1-C8B323A0BE6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4CA6BC-A1FA-DC45-94B5-FCBB701570DB}"/>
              </a:ext>
            </a:extLst>
          </p:cNvPr>
          <p:cNvSpPr>
            <a:spLocks noGrp="1"/>
          </p:cNvSpPr>
          <p:nvPr>
            <p:ph type="dt" sz="half" idx="10"/>
          </p:nvPr>
        </p:nvSpPr>
        <p:spPr/>
        <p:txBody>
          <a:bodyPr/>
          <a:lstStyle/>
          <a:p>
            <a:fld id="{B253BA25-854F-7942-9F8A-242ECE8E74EF}" type="datetimeFigureOut">
              <a:rPr lang="en-US" smtClean="0"/>
              <a:t>7/13/20</a:t>
            </a:fld>
            <a:endParaRPr lang="en-US"/>
          </a:p>
        </p:txBody>
      </p:sp>
      <p:sp>
        <p:nvSpPr>
          <p:cNvPr id="5" name="Footer Placeholder 4">
            <a:extLst>
              <a:ext uri="{FF2B5EF4-FFF2-40B4-BE49-F238E27FC236}">
                <a16:creationId xmlns:a16="http://schemas.microsoft.com/office/drawing/2014/main" id="{A842C6B4-A269-4343-B76C-F7EC639303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E63B70-C087-2746-B45B-A86E62F7D8A9}"/>
              </a:ext>
            </a:extLst>
          </p:cNvPr>
          <p:cNvSpPr>
            <a:spLocks noGrp="1"/>
          </p:cNvSpPr>
          <p:nvPr>
            <p:ph type="sldNum" sz="quarter" idx="12"/>
          </p:nvPr>
        </p:nvSpPr>
        <p:spPr/>
        <p:txBody>
          <a:bodyPr/>
          <a:lstStyle/>
          <a:p>
            <a:fld id="{C636CF5A-B200-6648-A1F3-6B4EE238971E}" type="slidenum">
              <a:rPr lang="en-US" smtClean="0"/>
              <a:t>‹#›</a:t>
            </a:fld>
            <a:endParaRPr lang="en-US"/>
          </a:p>
        </p:txBody>
      </p:sp>
    </p:spTree>
    <p:extLst>
      <p:ext uri="{BB962C8B-B14F-4D97-AF65-F5344CB8AC3E}">
        <p14:creationId xmlns:p14="http://schemas.microsoft.com/office/powerpoint/2010/main" val="1211881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12100A-C7EC-9A49-86C1-A44CEF13543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F8466D7-0B3A-764D-A9C1-9C9ADEB62D5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FA5005-D7E3-1D48-8C7E-2F41F95EE9A9}"/>
              </a:ext>
            </a:extLst>
          </p:cNvPr>
          <p:cNvSpPr>
            <a:spLocks noGrp="1"/>
          </p:cNvSpPr>
          <p:nvPr>
            <p:ph type="dt" sz="half" idx="10"/>
          </p:nvPr>
        </p:nvSpPr>
        <p:spPr/>
        <p:txBody>
          <a:bodyPr/>
          <a:lstStyle/>
          <a:p>
            <a:fld id="{B253BA25-854F-7942-9F8A-242ECE8E74EF}" type="datetimeFigureOut">
              <a:rPr lang="en-US" smtClean="0"/>
              <a:t>7/13/20</a:t>
            </a:fld>
            <a:endParaRPr lang="en-US"/>
          </a:p>
        </p:txBody>
      </p:sp>
      <p:sp>
        <p:nvSpPr>
          <p:cNvPr id="5" name="Footer Placeholder 4">
            <a:extLst>
              <a:ext uri="{FF2B5EF4-FFF2-40B4-BE49-F238E27FC236}">
                <a16:creationId xmlns:a16="http://schemas.microsoft.com/office/drawing/2014/main" id="{AF5F6D20-98BE-AB41-B063-48C6C34363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1EB59A-3FE5-1B4D-8CDB-65C77B5DB6AC}"/>
              </a:ext>
            </a:extLst>
          </p:cNvPr>
          <p:cNvSpPr>
            <a:spLocks noGrp="1"/>
          </p:cNvSpPr>
          <p:nvPr>
            <p:ph type="sldNum" sz="quarter" idx="12"/>
          </p:nvPr>
        </p:nvSpPr>
        <p:spPr/>
        <p:txBody>
          <a:bodyPr/>
          <a:lstStyle/>
          <a:p>
            <a:fld id="{C636CF5A-B200-6648-A1F3-6B4EE238971E}" type="slidenum">
              <a:rPr lang="en-US" smtClean="0"/>
              <a:t>‹#›</a:t>
            </a:fld>
            <a:endParaRPr lang="en-US"/>
          </a:p>
        </p:txBody>
      </p:sp>
    </p:spTree>
    <p:extLst>
      <p:ext uri="{BB962C8B-B14F-4D97-AF65-F5344CB8AC3E}">
        <p14:creationId xmlns:p14="http://schemas.microsoft.com/office/powerpoint/2010/main" val="35859828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FD544-DC2E-FE48-B384-DF1AE0A678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613670-9513-5148-968F-2C49A860E5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1F9FFE-1280-434E-A2CD-79C95434C3BA}"/>
              </a:ext>
            </a:extLst>
          </p:cNvPr>
          <p:cNvSpPr>
            <a:spLocks noGrp="1"/>
          </p:cNvSpPr>
          <p:nvPr>
            <p:ph type="dt" sz="half" idx="10"/>
          </p:nvPr>
        </p:nvSpPr>
        <p:spPr/>
        <p:txBody>
          <a:bodyPr/>
          <a:lstStyle/>
          <a:p>
            <a:fld id="{B253BA25-854F-7942-9F8A-242ECE8E74EF}" type="datetimeFigureOut">
              <a:rPr lang="en-US" smtClean="0"/>
              <a:t>7/13/20</a:t>
            </a:fld>
            <a:endParaRPr lang="en-US"/>
          </a:p>
        </p:txBody>
      </p:sp>
      <p:sp>
        <p:nvSpPr>
          <p:cNvPr id="5" name="Footer Placeholder 4">
            <a:extLst>
              <a:ext uri="{FF2B5EF4-FFF2-40B4-BE49-F238E27FC236}">
                <a16:creationId xmlns:a16="http://schemas.microsoft.com/office/drawing/2014/main" id="{3D54F2C3-B26F-174F-961D-B1BAC735CCD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F6A078-2656-E641-8DD0-90C79AFF3279}"/>
              </a:ext>
            </a:extLst>
          </p:cNvPr>
          <p:cNvSpPr>
            <a:spLocks noGrp="1"/>
          </p:cNvSpPr>
          <p:nvPr>
            <p:ph type="sldNum" sz="quarter" idx="12"/>
          </p:nvPr>
        </p:nvSpPr>
        <p:spPr/>
        <p:txBody>
          <a:bodyPr/>
          <a:lstStyle/>
          <a:p>
            <a:fld id="{C636CF5A-B200-6648-A1F3-6B4EE238971E}" type="slidenum">
              <a:rPr lang="en-US" smtClean="0"/>
              <a:t>‹#›</a:t>
            </a:fld>
            <a:endParaRPr lang="en-US"/>
          </a:p>
        </p:txBody>
      </p:sp>
    </p:spTree>
    <p:extLst>
      <p:ext uri="{BB962C8B-B14F-4D97-AF65-F5344CB8AC3E}">
        <p14:creationId xmlns:p14="http://schemas.microsoft.com/office/powerpoint/2010/main" val="1253633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1DFBD-E846-6246-87A5-B7E9AFCD6F7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9DA3F2D-D493-D142-9550-63304F9FFD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4CAF189-A637-644F-9C33-66F80BEC9499}"/>
              </a:ext>
            </a:extLst>
          </p:cNvPr>
          <p:cNvSpPr>
            <a:spLocks noGrp="1"/>
          </p:cNvSpPr>
          <p:nvPr>
            <p:ph type="dt" sz="half" idx="10"/>
          </p:nvPr>
        </p:nvSpPr>
        <p:spPr/>
        <p:txBody>
          <a:bodyPr/>
          <a:lstStyle/>
          <a:p>
            <a:fld id="{B253BA25-854F-7942-9F8A-242ECE8E74EF}" type="datetimeFigureOut">
              <a:rPr lang="en-US" smtClean="0"/>
              <a:t>7/13/20</a:t>
            </a:fld>
            <a:endParaRPr lang="en-US"/>
          </a:p>
        </p:txBody>
      </p:sp>
      <p:sp>
        <p:nvSpPr>
          <p:cNvPr id="5" name="Footer Placeholder 4">
            <a:extLst>
              <a:ext uri="{FF2B5EF4-FFF2-40B4-BE49-F238E27FC236}">
                <a16:creationId xmlns:a16="http://schemas.microsoft.com/office/drawing/2014/main" id="{00F8EC63-DFC0-7749-BABA-7EBFD996B0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5CC198-410C-1641-98E3-69336B18CDAC}"/>
              </a:ext>
            </a:extLst>
          </p:cNvPr>
          <p:cNvSpPr>
            <a:spLocks noGrp="1"/>
          </p:cNvSpPr>
          <p:nvPr>
            <p:ph type="sldNum" sz="quarter" idx="12"/>
          </p:nvPr>
        </p:nvSpPr>
        <p:spPr/>
        <p:txBody>
          <a:bodyPr/>
          <a:lstStyle/>
          <a:p>
            <a:fld id="{C636CF5A-B200-6648-A1F3-6B4EE238971E}" type="slidenum">
              <a:rPr lang="en-US" smtClean="0"/>
              <a:t>‹#›</a:t>
            </a:fld>
            <a:endParaRPr lang="en-US"/>
          </a:p>
        </p:txBody>
      </p:sp>
    </p:spTree>
    <p:extLst>
      <p:ext uri="{BB962C8B-B14F-4D97-AF65-F5344CB8AC3E}">
        <p14:creationId xmlns:p14="http://schemas.microsoft.com/office/powerpoint/2010/main" val="964351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4C298-C8A3-B944-94E2-0E3D6BBAA1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99CEB3-1BDC-DE40-A6EB-6B69DD5275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1689C2-6F0C-7C4E-9929-2837529362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1BFE9A1-E94C-3546-8F0F-E1DD80ED3872}"/>
              </a:ext>
            </a:extLst>
          </p:cNvPr>
          <p:cNvSpPr>
            <a:spLocks noGrp="1"/>
          </p:cNvSpPr>
          <p:nvPr>
            <p:ph type="dt" sz="half" idx="10"/>
          </p:nvPr>
        </p:nvSpPr>
        <p:spPr/>
        <p:txBody>
          <a:bodyPr/>
          <a:lstStyle/>
          <a:p>
            <a:fld id="{B253BA25-854F-7942-9F8A-242ECE8E74EF}" type="datetimeFigureOut">
              <a:rPr lang="en-US" smtClean="0"/>
              <a:t>7/13/20</a:t>
            </a:fld>
            <a:endParaRPr lang="en-US"/>
          </a:p>
        </p:txBody>
      </p:sp>
      <p:sp>
        <p:nvSpPr>
          <p:cNvPr id="6" name="Footer Placeholder 5">
            <a:extLst>
              <a:ext uri="{FF2B5EF4-FFF2-40B4-BE49-F238E27FC236}">
                <a16:creationId xmlns:a16="http://schemas.microsoft.com/office/drawing/2014/main" id="{8EB31E7D-942B-5642-8E11-A104C3D961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3F27E-991F-424D-9F2E-81E3C06F4D39}"/>
              </a:ext>
            </a:extLst>
          </p:cNvPr>
          <p:cNvSpPr>
            <a:spLocks noGrp="1"/>
          </p:cNvSpPr>
          <p:nvPr>
            <p:ph type="sldNum" sz="quarter" idx="12"/>
          </p:nvPr>
        </p:nvSpPr>
        <p:spPr/>
        <p:txBody>
          <a:bodyPr/>
          <a:lstStyle/>
          <a:p>
            <a:fld id="{C636CF5A-B200-6648-A1F3-6B4EE238971E}" type="slidenum">
              <a:rPr lang="en-US" smtClean="0"/>
              <a:t>‹#›</a:t>
            </a:fld>
            <a:endParaRPr lang="en-US"/>
          </a:p>
        </p:txBody>
      </p:sp>
    </p:spTree>
    <p:extLst>
      <p:ext uri="{BB962C8B-B14F-4D97-AF65-F5344CB8AC3E}">
        <p14:creationId xmlns:p14="http://schemas.microsoft.com/office/powerpoint/2010/main" val="858681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F1712-AB66-CA44-98F5-BEAC535E861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809718-097B-ED41-A2BA-AFBAD67B9A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BDBDA9-BE94-C84E-B263-5B8A06B387C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047B44-3D77-524A-BAF4-9C5EE6A103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C606E66-3253-7741-8A09-AB52EB644D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8FBE08-3CBC-8C42-9735-53CD6A9C3B00}"/>
              </a:ext>
            </a:extLst>
          </p:cNvPr>
          <p:cNvSpPr>
            <a:spLocks noGrp="1"/>
          </p:cNvSpPr>
          <p:nvPr>
            <p:ph type="dt" sz="half" idx="10"/>
          </p:nvPr>
        </p:nvSpPr>
        <p:spPr/>
        <p:txBody>
          <a:bodyPr/>
          <a:lstStyle/>
          <a:p>
            <a:fld id="{B253BA25-854F-7942-9F8A-242ECE8E74EF}" type="datetimeFigureOut">
              <a:rPr lang="en-US" smtClean="0"/>
              <a:t>7/13/20</a:t>
            </a:fld>
            <a:endParaRPr lang="en-US"/>
          </a:p>
        </p:txBody>
      </p:sp>
      <p:sp>
        <p:nvSpPr>
          <p:cNvPr id="8" name="Footer Placeholder 7">
            <a:extLst>
              <a:ext uri="{FF2B5EF4-FFF2-40B4-BE49-F238E27FC236}">
                <a16:creationId xmlns:a16="http://schemas.microsoft.com/office/drawing/2014/main" id="{33EAE67E-7BC8-DD47-9B5C-0C4CBABDC1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3D36953-2B8B-E744-9124-C146E4303343}"/>
              </a:ext>
            </a:extLst>
          </p:cNvPr>
          <p:cNvSpPr>
            <a:spLocks noGrp="1"/>
          </p:cNvSpPr>
          <p:nvPr>
            <p:ph type="sldNum" sz="quarter" idx="12"/>
          </p:nvPr>
        </p:nvSpPr>
        <p:spPr/>
        <p:txBody>
          <a:bodyPr/>
          <a:lstStyle/>
          <a:p>
            <a:fld id="{C636CF5A-B200-6648-A1F3-6B4EE238971E}" type="slidenum">
              <a:rPr lang="en-US" smtClean="0"/>
              <a:t>‹#›</a:t>
            </a:fld>
            <a:endParaRPr lang="en-US"/>
          </a:p>
        </p:txBody>
      </p:sp>
    </p:spTree>
    <p:extLst>
      <p:ext uri="{BB962C8B-B14F-4D97-AF65-F5344CB8AC3E}">
        <p14:creationId xmlns:p14="http://schemas.microsoft.com/office/powerpoint/2010/main" val="34010854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CF01A-F970-9E43-9159-007FFD9853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F58BDE-4357-7F49-A508-D8FE2556F742}"/>
              </a:ext>
            </a:extLst>
          </p:cNvPr>
          <p:cNvSpPr>
            <a:spLocks noGrp="1"/>
          </p:cNvSpPr>
          <p:nvPr>
            <p:ph type="dt" sz="half" idx="10"/>
          </p:nvPr>
        </p:nvSpPr>
        <p:spPr/>
        <p:txBody>
          <a:bodyPr/>
          <a:lstStyle/>
          <a:p>
            <a:fld id="{B253BA25-854F-7942-9F8A-242ECE8E74EF}" type="datetimeFigureOut">
              <a:rPr lang="en-US" smtClean="0"/>
              <a:t>7/13/20</a:t>
            </a:fld>
            <a:endParaRPr lang="en-US"/>
          </a:p>
        </p:txBody>
      </p:sp>
      <p:sp>
        <p:nvSpPr>
          <p:cNvPr id="4" name="Footer Placeholder 3">
            <a:extLst>
              <a:ext uri="{FF2B5EF4-FFF2-40B4-BE49-F238E27FC236}">
                <a16:creationId xmlns:a16="http://schemas.microsoft.com/office/drawing/2014/main" id="{C15FCB8D-7869-2643-92BE-51A61DE96C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B04861-0046-E447-83F9-339A5EDDF215}"/>
              </a:ext>
            </a:extLst>
          </p:cNvPr>
          <p:cNvSpPr>
            <a:spLocks noGrp="1"/>
          </p:cNvSpPr>
          <p:nvPr>
            <p:ph type="sldNum" sz="quarter" idx="12"/>
          </p:nvPr>
        </p:nvSpPr>
        <p:spPr/>
        <p:txBody>
          <a:bodyPr/>
          <a:lstStyle/>
          <a:p>
            <a:fld id="{C636CF5A-B200-6648-A1F3-6B4EE238971E}" type="slidenum">
              <a:rPr lang="en-US" smtClean="0"/>
              <a:t>‹#›</a:t>
            </a:fld>
            <a:endParaRPr lang="en-US"/>
          </a:p>
        </p:txBody>
      </p:sp>
    </p:spTree>
    <p:extLst>
      <p:ext uri="{BB962C8B-B14F-4D97-AF65-F5344CB8AC3E}">
        <p14:creationId xmlns:p14="http://schemas.microsoft.com/office/powerpoint/2010/main" val="4068526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127C19-F918-5C42-8A6F-9A64B8DCE9F5}"/>
              </a:ext>
            </a:extLst>
          </p:cNvPr>
          <p:cNvSpPr>
            <a:spLocks noGrp="1"/>
          </p:cNvSpPr>
          <p:nvPr>
            <p:ph type="dt" sz="half" idx="10"/>
          </p:nvPr>
        </p:nvSpPr>
        <p:spPr/>
        <p:txBody>
          <a:bodyPr/>
          <a:lstStyle/>
          <a:p>
            <a:fld id="{B253BA25-854F-7942-9F8A-242ECE8E74EF}" type="datetimeFigureOut">
              <a:rPr lang="en-US" smtClean="0"/>
              <a:t>7/13/20</a:t>
            </a:fld>
            <a:endParaRPr lang="en-US"/>
          </a:p>
        </p:txBody>
      </p:sp>
      <p:sp>
        <p:nvSpPr>
          <p:cNvPr id="3" name="Footer Placeholder 2">
            <a:extLst>
              <a:ext uri="{FF2B5EF4-FFF2-40B4-BE49-F238E27FC236}">
                <a16:creationId xmlns:a16="http://schemas.microsoft.com/office/drawing/2014/main" id="{35E53A71-E66D-CA44-8D3C-DE3AC9E9D3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22703B6-0803-1847-823F-EC359652C6C6}"/>
              </a:ext>
            </a:extLst>
          </p:cNvPr>
          <p:cNvSpPr>
            <a:spLocks noGrp="1"/>
          </p:cNvSpPr>
          <p:nvPr>
            <p:ph type="sldNum" sz="quarter" idx="12"/>
          </p:nvPr>
        </p:nvSpPr>
        <p:spPr/>
        <p:txBody>
          <a:bodyPr/>
          <a:lstStyle/>
          <a:p>
            <a:fld id="{C636CF5A-B200-6648-A1F3-6B4EE238971E}" type="slidenum">
              <a:rPr lang="en-US" smtClean="0"/>
              <a:t>‹#›</a:t>
            </a:fld>
            <a:endParaRPr lang="en-US"/>
          </a:p>
        </p:txBody>
      </p:sp>
    </p:spTree>
    <p:extLst>
      <p:ext uri="{BB962C8B-B14F-4D97-AF65-F5344CB8AC3E}">
        <p14:creationId xmlns:p14="http://schemas.microsoft.com/office/powerpoint/2010/main" val="27289369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4385B-01B9-5040-829D-1570D98F1D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CD3223-2491-D74D-91E8-E8B01E11BD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9B85312-FEA8-3F4C-B862-C0BD4D7BB8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C11494C-D087-E342-95DA-4B1F2D6AE83B}"/>
              </a:ext>
            </a:extLst>
          </p:cNvPr>
          <p:cNvSpPr>
            <a:spLocks noGrp="1"/>
          </p:cNvSpPr>
          <p:nvPr>
            <p:ph type="dt" sz="half" idx="10"/>
          </p:nvPr>
        </p:nvSpPr>
        <p:spPr/>
        <p:txBody>
          <a:bodyPr/>
          <a:lstStyle/>
          <a:p>
            <a:fld id="{B253BA25-854F-7942-9F8A-242ECE8E74EF}" type="datetimeFigureOut">
              <a:rPr lang="en-US" smtClean="0"/>
              <a:t>7/13/20</a:t>
            </a:fld>
            <a:endParaRPr lang="en-US"/>
          </a:p>
        </p:txBody>
      </p:sp>
      <p:sp>
        <p:nvSpPr>
          <p:cNvPr id="6" name="Footer Placeholder 5">
            <a:extLst>
              <a:ext uri="{FF2B5EF4-FFF2-40B4-BE49-F238E27FC236}">
                <a16:creationId xmlns:a16="http://schemas.microsoft.com/office/drawing/2014/main" id="{6134A6F1-EBB6-2642-9EFF-504F99EC60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D84BBE-CC6D-AE4B-BEDA-BAD37322C941}"/>
              </a:ext>
            </a:extLst>
          </p:cNvPr>
          <p:cNvSpPr>
            <a:spLocks noGrp="1"/>
          </p:cNvSpPr>
          <p:nvPr>
            <p:ph type="sldNum" sz="quarter" idx="12"/>
          </p:nvPr>
        </p:nvSpPr>
        <p:spPr/>
        <p:txBody>
          <a:bodyPr/>
          <a:lstStyle/>
          <a:p>
            <a:fld id="{C636CF5A-B200-6648-A1F3-6B4EE238971E}" type="slidenum">
              <a:rPr lang="en-US" smtClean="0"/>
              <a:t>‹#›</a:t>
            </a:fld>
            <a:endParaRPr lang="en-US"/>
          </a:p>
        </p:txBody>
      </p:sp>
    </p:spTree>
    <p:extLst>
      <p:ext uri="{BB962C8B-B14F-4D97-AF65-F5344CB8AC3E}">
        <p14:creationId xmlns:p14="http://schemas.microsoft.com/office/powerpoint/2010/main" val="33876980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7EE07-6B27-0B4A-8F93-7F89D7E679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C1E025-A94B-774C-B74C-D7B1DFAFC98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65D3FB9-8C76-A040-AD09-9CE2ABA14A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775984-E110-4147-8728-57E35C0ADCD1}"/>
              </a:ext>
            </a:extLst>
          </p:cNvPr>
          <p:cNvSpPr>
            <a:spLocks noGrp="1"/>
          </p:cNvSpPr>
          <p:nvPr>
            <p:ph type="dt" sz="half" idx="10"/>
          </p:nvPr>
        </p:nvSpPr>
        <p:spPr/>
        <p:txBody>
          <a:bodyPr/>
          <a:lstStyle/>
          <a:p>
            <a:fld id="{B253BA25-854F-7942-9F8A-242ECE8E74EF}" type="datetimeFigureOut">
              <a:rPr lang="en-US" smtClean="0"/>
              <a:t>7/13/20</a:t>
            </a:fld>
            <a:endParaRPr lang="en-US"/>
          </a:p>
        </p:txBody>
      </p:sp>
      <p:sp>
        <p:nvSpPr>
          <p:cNvPr id="6" name="Footer Placeholder 5">
            <a:extLst>
              <a:ext uri="{FF2B5EF4-FFF2-40B4-BE49-F238E27FC236}">
                <a16:creationId xmlns:a16="http://schemas.microsoft.com/office/drawing/2014/main" id="{A4FF68FF-0663-454B-81FA-FBFDCE8F9B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D990BC-6EFF-EC4D-9F3B-C21AA5BB5974}"/>
              </a:ext>
            </a:extLst>
          </p:cNvPr>
          <p:cNvSpPr>
            <a:spLocks noGrp="1"/>
          </p:cNvSpPr>
          <p:nvPr>
            <p:ph type="sldNum" sz="quarter" idx="12"/>
          </p:nvPr>
        </p:nvSpPr>
        <p:spPr/>
        <p:txBody>
          <a:bodyPr/>
          <a:lstStyle/>
          <a:p>
            <a:fld id="{C636CF5A-B200-6648-A1F3-6B4EE238971E}" type="slidenum">
              <a:rPr lang="en-US" smtClean="0"/>
              <a:t>‹#›</a:t>
            </a:fld>
            <a:endParaRPr lang="en-US"/>
          </a:p>
        </p:txBody>
      </p:sp>
    </p:spTree>
    <p:extLst>
      <p:ext uri="{BB962C8B-B14F-4D97-AF65-F5344CB8AC3E}">
        <p14:creationId xmlns:p14="http://schemas.microsoft.com/office/powerpoint/2010/main" val="28012202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A594BD3-A0BE-CD4A-88CB-8EE8631AFE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42C8ECA-B2B4-164A-AF3D-1E48BB7CF95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C4A17E-2DCE-BB42-B3B7-8EB7A2A142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53BA25-854F-7942-9F8A-242ECE8E74EF}" type="datetimeFigureOut">
              <a:rPr lang="en-US" smtClean="0"/>
              <a:t>7/13/20</a:t>
            </a:fld>
            <a:endParaRPr lang="en-US"/>
          </a:p>
        </p:txBody>
      </p:sp>
      <p:sp>
        <p:nvSpPr>
          <p:cNvPr id="5" name="Footer Placeholder 4">
            <a:extLst>
              <a:ext uri="{FF2B5EF4-FFF2-40B4-BE49-F238E27FC236}">
                <a16:creationId xmlns:a16="http://schemas.microsoft.com/office/drawing/2014/main" id="{21BB85C0-264D-F34E-9978-C3AAEDD305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7A012CA-1600-3246-A630-557EA86CA8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36CF5A-B200-6648-A1F3-6B4EE238971E}" type="slidenum">
              <a:rPr lang="en-US" smtClean="0"/>
              <a:t>‹#›</a:t>
            </a:fld>
            <a:endParaRPr lang="en-US"/>
          </a:p>
        </p:txBody>
      </p:sp>
    </p:spTree>
    <p:extLst>
      <p:ext uri="{BB962C8B-B14F-4D97-AF65-F5344CB8AC3E}">
        <p14:creationId xmlns:p14="http://schemas.microsoft.com/office/powerpoint/2010/main" val="3494887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1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1.tif"/><Relationship Id="rId7"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4.tif"/><Relationship Id="rId5" Type="http://schemas.openxmlformats.org/officeDocument/2006/relationships/image" Target="../media/image3.tif"/><Relationship Id="rId10" Type="http://schemas.openxmlformats.org/officeDocument/2006/relationships/image" Target="../media/image8.png"/><Relationship Id="rId4" Type="http://schemas.openxmlformats.org/officeDocument/2006/relationships/image" Target="../media/image2.tif"/><Relationship Id="rId9" Type="http://schemas.openxmlformats.org/officeDocument/2006/relationships/image" Target="../media/image7.emf"/></Relationships>
</file>

<file path=ppt/slides/_rels/slide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3.jpg"/><Relationship Id="rId7" Type="http://schemas.openxmlformats.org/officeDocument/2006/relationships/image" Target="../media/image17.jpg"/><Relationship Id="rId2" Type="http://schemas.openxmlformats.org/officeDocument/2006/relationships/image" Target="../media/image12.jpg"/><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4BE5B-646B-A946-8F87-8FD0A2511BA7}"/>
              </a:ext>
            </a:extLst>
          </p:cNvPr>
          <p:cNvSpPr>
            <a:spLocks noGrp="1"/>
          </p:cNvSpPr>
          <p:nvPr>
            <p:ph type="ctrTitle"/>
          </p:nvPr>
        </p:nvSpPr>
        <p:spPr/>
        <p:txBody>
          <a:bodyPr/>
          <a:lstStyle/>
          <a:p>
            <a:r>
              <a:rPr lang="en-US" dirty="0"/>
              <a:t>Supplemental figures</a:t>
            </a:r>
          </a:p>
        </p:txBody>
      </p:sp>
      <p:sp>
        <p:nvSpPr>
          <p:cNvPr id="3" name="Subtitle 2">
            <a:extLst>
              <a:ext uri="{FF2B5EF4-FFF2-40B4-BE49-F238E27FC236}">
                <a16:creationId xmlns:a16="http://schemas.microsoft.com/office/drawing/2014/main" id="{D66C1853-2FD3-924B-BD86-5B6FD195CFA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74613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7D240-57EA-634A-BF04-9B997E9C1093}"/>
              </a:ext>
            </a:extLst>
          </p:cNvPr>
          <p:cNvSpPr>
            <a:spLocks noGrp="1"/>
          </p:cNvSpPr>
          <p:nvPr>
            <p:ph type="title"/>
          </p:nvPr>
        </p:nvSpPr>
        <p:spPr>
          <a:xfrm>
            <a:off x="310045" y="30996"/>
            <a:ext cx="11546158" cy="671514"/>
          </a:xfrm>
        </p:spPr>
        <p:txBody>
          <a:bodyPr>
            <a:noAutofit/>
          </a:bodyPr>
          <a:lstStyle/>
          <a:p>
            <a:r>
              <a:rPr lang="en-US" sz="2000" b="1" dirty="0"/>
              <a:t>Supp. Figure  8. Quality control measures for machine learning model. </a:t>
            </a:r>
            <a:r>
              <a:rPr lang="en-US" sz="2000" dirty="0"/>
              <a:t>(A) Importance of each variable on classification. (B) AUC (Area Under The Curve) ROC (Receiver Operating Characteristics) curve.</a:t>
            </a:r>
          </a:p>
        </p:txBody>
      </p:sp>
      <p:pic>
        <p:nvPicPr>
          <p:cNvPr id="9" name="Picture 8">
            <a:extLst>
              <a:ext uri="{FF2B5EF4-FFF2-40B4-BE49-F238E27FC236}">
                <a16:creationId xmlns:a16="http://schemas.microsoft.com/office/drawing/2014/main" id="{F30B92A3-993F-5547-A2E3-AF4A9D31023E}"/>
              </a:ext>
            </a:extLst>
          </p:cNvPr>
          <p:cNvPicPr>
            <a:picLocks noChangeAspect="1"/>
          </p:cNvPicPr>
          <p:nvPr/>
        </p:nvPicPr>
        <p:blipFill rotWithShape="1">
          <a:blip r:embed="rId3"/>
          <a:srcRect t="13565"/>
          <a:stretch/>
        </p:blipFill>
        <p:spPr>
          <a:xfrm>
            <a:off x="1183221" y="882438"/>
            <a:ext cx="8139494" cy="3517692"/>
          </a:xfrm>
          <a:prstGeom prst="rect">
            <a:avLst/>
          </a:prstGeom>
        </p:spPr>
      </p:pic>
      <p:pic>
        <p:nvPicPr>
          <p:cNvPr id="3" name="Picture 2">
            <a:extLst>
              <a:ext uri="{FF2B5EF4-FFF2-40B4-BE49-F238E27FC236}">
                <a16:creationId xmlns:a16="http://schemas.microsoft.com/office/drawing/2014/main" id="{489E300E-4A90-1049-978F-988970D83F57}"/>
              </a:ext>
            </a:extLst>
          </p:cNvPr>
          <p:cNvPicPr>
            <a:picLocks noChangeAspect="1"/>
          </p:cNvPicPr>
          <p:nvPr/>
        </p:nvPicPr>
        <p:blipFill rotWithShape="1">
          <a:blip r:embed="rId4"/>
          <a:srcRect l="14540" t="9208" r="20214" b="10986"/>
          <a:stretch/>
        </p:blipFill>
        <p:spPr>
          <a:xfrm>
            <a:off x="978753" y="4292954"/>
            <a:ext cx="3733800" cy="2568937"/>
          </a:xfrm>
          <a:prstGeom prst="rect">
            <a:avLst/>
          </a:prstGeom>
        </p:spPr>
      </p:pic>
      <p:sp>
        <p:nvSpPr>
          <p:cNvPr id="8" name="TextBox 7">
            <a:extLst>
              <a:ext uri="{FF2B5EF4-FFF2-40B4-BE49-F238E27FC236}">
                <a16:creationId xmlns:a16="http://schemas.microsoft.com/office/drawing/2014/main" id="{C333EA9F-218E-4F40-8B22-7F29085F6AF1}"/>
              </a:ext>
            </a:extLst>
          </p:cNvPr>
          <p:cNvSpPr txBox="1"/>
          <p:nvPr/>
        </p:nvSpPr>
        <p:spPr>
          <a:xfrm>
            <a:off x="310045" y="4292954"/>
            <a:ext cx="367408" cy="369332"/>
          </a:xfrm>
          <a:prstGeom prst="rect">
            <a:avLst/>
          </a:prstGeom>
          <a:noFill/>
        </p:spPr>
        <p:txBody>
          <a:bodyPr wrap="none" rtlCol="0">
            <a:spAutoFit/>
          </a:bodyPr>
          <a:lstStyle/>
          <a:p>
            <a:r>
              <a:rPr lang="en-US" dirty="0"/>
              <a:t>B.</a:t>
            </a:r>
          </a:p>
        </p:txBody>
      </p:sp>
      <p:sp>
        <p:nvSpPr>
          <p:cNvPr id="7" name="TextBox 6">
            <a:extLst>
              <a:ext uri="{FF2B5EF4-FFF2-40B4-BE49-F238E27FC236}">
                <a16:creationId xmlns:a16="http://schemas.microsoft.com/office/drawing/2014/main" id="{EBE6A254-A76F-CC4F-A07A-B43F6EC762DB}"/>
              </a:ext>
            </a:extLst>
          </p:cNvPr>
          <p:cNvSpPr txBox="1"/>
          <p:nvPr/>
        </p:nvSpPr>
        <p:spPr>
          <a:xfrm>
            <a:off x="310045" y="866940"/>
            <a:ext cx="376770" cy="369332"/>
          </a:xfrm>
          <a:prstGeom prst="rect">
            <a:avLst/>
          </a:prstGeom>
          <a:noFill/>
        </p:spPr>
        <p:txBody>
          <a:bodyPr wrap="none" rtlCol="0">
            <a:spAutoFit/>
          </a:bodyPr>
          <a:lstStyle/>
          <a:p>
            <a:r>
              <a:rPr lang="en-US" dirty="0"/>
              <a:t>A.</a:t>
            </a:r>
          </a:p>
        </p:txBody>
      </p:sp>
      <p:sp>
        <p:nvSpPr>
          <p:cNvPr id="10" name="TextBox 9">
            <a:extLst>
              <a:ext uri="{FF2B5EF4-FFF2-40B4-BE49-F238E27FC236}">
                <a16:creationId xmlns:a16="http://schemas.microsoft.com/office/drawing/2014/main" id="{C81BFB99-E51E-1645-AAF3-B1A498B20C50}"/>
              </a:ext>
            </a:extLst>
          </p:cNvPr>
          <p:cNvSpPr txBox="1"/>
          <p:nvPr/>
        </p:nvSpPr>
        <p:spPr>
          <a:xfrm>
            <a:off x="5485160" y="5023424"/>
            <a:ext cx="4474558" cy="369332"/>
          </a:xfrm>
          <a:prstGeom prst="rect">
            <a:avLst/>
          </a:prstGeom>
          <a:noFill/>
        </p:spPr>
        <p:txBody>
          <a:bodyPr wrap="none" rtlCol="0">
            <a:spAutoFit/>
          </a:bodyPr>
          <a:lstStyle/>
          <a:p>
            <a:r>
              <a:rPr lang="en-US" dirty="0">
                <a:solidFill>
                  <a:srgbClr val="FF0000"/>
                </a:solidFill>
              </a:rPr>
              <a:t>need updated with better labels from </a:t>
            </a:r>
            <a:r>
              <a:rPr lang="en-US" dirty="0" err="1">
                <a:solidFill>
                  <a:srgbClr val="FF0000"/>
                </a:solidFill>
              </a:rPr>
              <a:t>Weihan</a:t>
            </a:r>
            <a:endParaRPr lang="en-US" dirty="0">
              <a:solidFill>
                <a:srgbClr val="FF0000"/>
              </a:solidFill>
            </a:endParaRPr>
          </a:p>
        </p:txBody>
      </p:sp>
    </p:spTree>
    <p:extLst>
      <p:ext uri="{BB962C8B-B14F-4D97-AF65-F5344CB8AC3E}">
        <p14:creationId xmlns:p14="http://schemas.microsoft.com/office/powerpoint/2010/main" val="1759946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7D240-57EA-634A-BF04-9B997E9C1093}"/>
              </a:ext>
            </a:extLst>
          </p:cNvPr>
          <p:cNvSpPr>
            <a:spLocks noGrp="1"/>
          </p:cNvSpPr>
          <p:nvPr>
            <p:ph type="title"/>
          </p:nvPr>
        </p:nvSpPr>
        <p:spPr>
          <a:xfrm>
            <a:off x="418454" y="17608"/>
            <a:ext cx="11391254" cy="1522578"/>
          </a:xfrm>
        </p:spPr>
        <p:txBody>
          <a:bodyPr>
            <a:noAutofit/>
          </a:bodyPr>
          <a:lstStyle/>
          <a:p>
            <a:r>
              <a:rPr lang="en-US" sz="2000" b="1" dirty="0"/>
              <a:t>Supp. Figure  9. Genes included in arrayed screen are overall enriched for tumor suppressor activity. </a:t>
            </a:r>
            <a:r>
              <a:rPr lang="en-US" sz="2000" dirty="0"/>
              <a:t>Frequency distribution of (A,C) proliferation normalized to AAVS1 or (B,D) combined score for all genes (A,B) or genes in top 15% by machine learning classification score. Significance of the median increase over AAVS1 control determined by Wilcoxon signed-rank test, n = 108 (A,B); n = 29 (C,D). </a:t>
            </a:r>
          </a:p>
        </p:txBody>
      </p:sp>
      <p:sp>
        <p:nvSpPr>
          <p:cNvPr id="8" name="TextBox 7">
            <a:extLst>
              <a:ext uri="{FF2B5EF4-FFF2-40B4-BE49-F238E27FC236}">
                <a16:creationId xmlns:a16="http://schemas.microsoft.com/office/drawing/2014/main" id="{C333EA9F-218E-4F40-8B22-7F29085F6AF1}"/>
              </a:ext>
            </a:extLst>
          </p:cNvPr>
          <p:cNvSpPr txBox="1"/>
          <p:nvPr/>
        </p:nvSpPr>
        <p:spPr>
          <a:xfrm>
            <a:off x="6096000" y="1522578"/>
            <a:ext cx="367408" cy="369332"/>
          </a:xfrm>
          <a:prstGeom prst="rect">
            <a:avLst/>
          </a:prstGeom>
          <a:noFill/>
        </p:spPr>
        <p:txBody>
          <a:bodyPr wrap="none" rtlCol="0">
            <a:spAutoFit/>
          </a:bodyPr>
          <a:lstStyle/>
          <a:p>
            <a:r>
              <a:rPr lang="en-US" dirty="0"/>
              <a:t>B.</a:t>
            </a:r>
          </a:p>
        </p:txBody>
      </p:sp>
      <p:sp>
        <p:nvSpPr>
          <p:cNvPr id="7" name="TextBox 6">
            <a:extLst>
              <a:ext uri="{FF2B5EF4-FFF2-40B4-BE49-F238E27FC236}">
                <a16:creationId xmlns:a16="http://schemas.microsoft.com/office/drawing/2014/main" id="{EBE6A254-A76F-CC4F-A07A-B43F6EC762DB}"/>
              </a:ext>
            </a:extLst>
          </p:cNvPr>
          <p:cNvSpPr txBox="1"/>
          <p:nvPr/>
        </p:nvSpPr>
        <p:spPr>
          <a:xfrm>
            <a:off x="838200" y="1522578"/>
            <a:ext cx="376770" cy="369332"/>
          </a:xfrm>
          <a:prstGeom prst="rect">
            <a:avLst/>
          </a:prstGeom>
          <a:noFill/>
        </p:spPr>
        <p:txBody>
          <a:bodyPr wrap="none" rtlCol="0">
            <a:spAutoFit/>
          </a:bodyPr>
          <a:lstStyle/>
          <a:p>
            <a:r>
              <a:rPr lang="en-US" dirty="0"/>
              <a:t>A.</a:t>
            </a:r>
          </a:p>
        </p:txBody>
      </p:sp>
      <p:sp>
        <p:nvSpPr>
          <p:cNvPr id="15" name="TextBox 14">
            <a:extLst>
              <a:ext uri="{FF2B5EF4-FFF2-40B4-BE49-F238E27FC236}">
                <a16:creationId xmlns:a16="http://schemas.microsoft.com/office/drawing/2014/main" id="{80211438-5932-3240-ABFC-2C41ECB43DE5}"/>
              </a:ext>
            </a:extLst>
          </p:cNvPr>
          <p:cNvSpPr txBox="1"/>
          <p:nvPr/>
        </p:nvSpPr>
        <p:spPr>
          <a:xfrm>
            <a:off x="6096000" y="4170032"/>
            <a:ext cx="379656" cy="369332"/>
          </a:xfrm>
          <a:prstGeom prst="rect">
            <a:avLst/>
          </a:prstGeom>
          <a:noFill/>
        </p:spPr>
        <p:txBody>
          <a:bodyPr wrap="none" rtlCol="0">
            <a:spAutoFit/>
          </a:bodyPr>
          <a:lstStyle/>
          <a:p>
            <a:r>
              <a:rPr lang="en-US" dirty="0"/>
              <a:t>D.</a:t>
            </a:r>
          </a:p>
        </p:txBody>
      </p:sp>
      <p:sp>
        <p:nvSpPr>
          <p:cNvPr id="16" name="TextBox 15">
            <a:extLst>
              <a:ext uri="{FF2B5EF4-FFF2-40B4-BE49-F238E27FC236}">
                <a16:creationId xmlns:a16="http://schemas.microsoft.com/office/drawing/2014/main" id="{F03B18D6-9049-5140-9897-AA42A78EFDD5}"/>
              </a:ext>
            </a:extLst>
          </p:cNvPr>
          <p:cNvSpPr txBox="1"/>
          <p:nvPr/>
        </p:nvSpPr>
        <p:spPr>
          <a:xfrm>
            <a:off x="838200" y="4170032"/>
            <a:ext cx="376770" cy="369332"/>
          </a:xfrm>
          <a:prstGeom prst="rect">
            <a:avLst/>
          </a:prstGeom>
          <a:noFill/>
        </p:spPr>
        <p:txBody>
          <a:bodyPr wrap="none" rtlCol="0">
            <a:spAutoFit/>
          </a:bodyPr>
          <a:lstStyle/>
          <a:p>
            <a:r>
              <a:rPr lang="en-US" dirty="0"/>
              <a:t>C.</a:t>
            </a:r>
          </a:p>
        </p:txBody>
      </p:sp>
      <p:pic>
        <p:nvPicPr>
          <p:cNvPr id="17" name="Picture 16">
            <a:extLst>
              <a:ext uri="{FF2B5EF4-FFF2-40B4-BE49-F238E27FC236}">
                <a16:creationId xmlns:a16="http://schemas.microsoft.com/office/drawing/2014/main" id="{B17DEA90-1A33-5B4B-AB07-6549F5FC7333}"/>
              </a:ext>
            </a:extLst>
          </p:cNvPr>
          <p:cNvPicPr>
            <a:picLocks noChangeAspect="1"/>
          </p:cNvPicPr>
          <p:nvPr/>
        </p:nvPicPr>
        <p:blipFill>
          <a:blip r:embed="rId3"/>
          <a:stretch>
            <a:fillRect/>
          </a:stretch>
        </p:blipFill>
        <p:spPr>
          <a:xfrm>
            <a:off x="6096000" y="4351788"/>
            <a:ext cx="3947042" cy="2538968"/>
          </a:xfrm>
          <a:prstGeom prst="rect">
            <a:avLst/>
          </a:prstGeom>
        </p:spPr>
      </p:pic>
      <p:pic>
        <p:nvPicPr>
          <p:cNvPr id="18" name="Picture 17">
            <a:extLst>
              <a:ext uri="{FF2B5EF4-FFF2-40B4-BE49-F238E27FC236}">
                <a16:creationId xmlns:a16="http://schemas.microsoft.com/office/drawing/2014/main" id="{A3AB8B80-8D6E-4D4B-89EB-579191920466}"/>
              </a:ext>
            </a:extLst>
          </p:cNvPr>
          <p:cNvPicPr>
            <a:picLocks noChangeAspect="1"/>
          </p:cNvPicPr>
          <p:nvPr/>
        </p:nvPicPr>
        <p:blipFill>
          <a:blip r:embed="rId4"/>
          <a:stretch>
            <a:fillRect/>
          </a:stretch>
        </p:blipFill>
        <p:spPr>
          <a:xfrm>
            <a:off x="6096000" y="1631064"/>
            <a:ext cx="3947042" cy="2538968"/>
          </a:xfrm>
          <a:prstGeom prst="rect">
            <a:avLst/>
          </a:prstGeom>
        </p:spPr>
      </p:pic>
      <p:pic>
        <p:nvPicPr>
          <p:cNvPr id="4" name="Picture 3">
            <a:extLst>
              <a:ext uri="{FF2B5EF4-FFF2-40B4-BE49-F238E27FC236}">
                <a16:creationId xmlns:a16="http://schemas.microsoft.com/office/drawing/2014/main" id="{65C114A7-F2BC-C349-9E4B-6C4EFFAF768B}"/>
              </a:ext>
            </a:extLst>
          </p:cNvPr>
          <p:cNvPicPr>
            <a:picLocks noChangeAspect="1"/>
          </p:cNvPicPr>
          <p:nvPr/>
        </p:nvPicPr>
        <p:blipFill>
          <a:blip r:embed="rId5"/>
          <a:stretch>
            <a:fillRect/>
          </a:stretch>
        </p:blipFill>
        <p:spPr>
          <a:xfrm>
            <a:off x="869196" y="4381903"/>
            <a:ext cx="4632702" cy="2539077"/>
          </a:xfrm>
          <a:prstGeom prst="rect">
            <a:avLst/>
          </a:prstGeom>
        </p:spPr>
      </p:pic>
      <p:pic>
        <p:nvPicPr>
          <p:cNvPr id="5" name="Picture 4">
            <a:extLst>
              <a:ext uri="{FF2B5EF4-FFF2-40B4-BE49-F238E27FC236}">
                <a16:creationId xmlns:a16="http://schemas.microsoft.com/office/drawing/2014/main" id="{6D803D2E-0FE6-A949-B9BB-BBAC8B13CB7F}"/>
              </a:ext>
            </a:extLst>
          </p:cNvPr>
          <p:cNvPicPr>
            <a:picLocks noChangeAspect="1"/>
          </p:cNvPicPr>
          <p:nvPr/>
        </p:nvPicPr>
        <p:blipFill>
          <a:blip r:embed="rId6"/>
          <a:stretch>
            <a:fillRect/>
          </a:stretch>
        </p:blipFill>
        <p:spPr>
          <a:xfrm>
            <a:off x="900192" y="1631064"/>
            <a:ext cx="4153663" cy="2538968"/>
          </a:xfrm>
          <a:prstGeom prst="rect">
            <a:avLst/>
          </a:prstGeom>
        </p:spPr>
      </p:pic>
    </p:spTree>
    <p:extLst>
      <p:ext uri="{BB962C8B-B14F-4D97-AF65-F5344CB8AC3E}">
        <p14:creationId xmlns:p14="http://schemas.microsoft.com/office/powerpoint/2010/main" val="36815171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64B39481-8E6E-B64C-AE0B-E6C8908521E8}"/>
              </a:ext>
            </a:extLst>
          </p:cNvPr>
          <p:cNvGraphicFramePr>
            <a:graphicFrameLocks noGrp="1"/>
          </p:cNvGraphicFramePr>
          <p:nvPr>
            <p:extLst>
              <p:ext uri="{D42A27DB-BD31-4B8C-83A1-F6EECF244321}">
                <p14:modId xmlns:p14="http://schemas.microsoft.com/office/powerpoint/2010/main" val="2828580576"/>
              </p:ext>
            </p:extLst>
          </p:nvPr>
        </p:nvGraphicFramePr>
        <p:xfrm>
          <a:off x="533400" y="1462749"/>
          <a:ext cx="10718800" cy="4915991"/>
        </p:xfrm>
        <a:graphic>
          <a:graphicData uri="http://schemas.openxmlformats.org/drawingml/2006/table">
            <a:tbl>
              <a:tblPr firstRow="1" bandRow="1">
                <a:tableStyleId>{9D7B26C5-4107-4FEC-AEDC-1716B250A1EF}</a:tableStyleId>
              </a:tblPr>
              <a:tblGrid>
                <a:gridCol w="1246809">
                  <a:extLst>
                    <a:ext uri="{9D8B030D-6E8A-4147-A177-3AD203B41FA5}">
                      <a16:colId xmlns:a16="http://schemas.microsoft.com/office/drawing/2014/main" val="590785041"/>
                    </a:ext>
                  </a:extLst>
                </a:gridCol>
                <a:gridCol w="1470991">
                  <a:extLst>
                    <a:ext uri="{9D8B030D-6E8A-4147-A177-3AD203B41FA5}">
                      <a16:colId xmlns:a16="http://schemas.microsoft.com/office/drawing/2014/main" val="941324843"/>
                    </a:ext>
                  </a:extLst>
                </a:gridCol>
                <a:gridCol w="450574">
                  <a:extLst>
                    <a:ext uri="{9D8B030D-6E8A-4147-A177-3AD203B41FA5}">
                      <a16:colId xmlns:a16="http://schemas.microsoft.com/office/drawing/2014/main" val="825149893"/>
                    </a:ext>
                  </a:extLst>
                </a:gridCol>
                <a:gridCol w="2027583">
                  <a:extLst>
                    <a:ext uri="{9D8B030D-6E8A-4147-A177-3AD203B41FA5}">
                      <a16:colId xmlns:a16="http://schemas.microsoft.com/office/drawing/2014/main" val="3707994877"/>
                    </a:ext>
                  </a:extLst>
                </a:gridCol>
                <a:gridCol w="1496788">
                  <a:extLst>
                    <a:ext uri="{9D8B030D-6E8A-4147-A177-3AD203B41FA5}">
                      <a16:colId xmlns:a16="http://schemas.microsoft.com/office/drawing/2014/main" val="1591710968"/>
                    </a:ext>
                  </a:extLst>
                </a:gridCol>
                <a:gridCol w="3124200">
                  <a:extLst>
                    <a:ext uri="{9D8B030D-6E8A-4147-A177-3AD203B41FA5}">
                      <a16:colId xmlns:a16="http://schemas.microsoft.com/office/drawing/2014/main" val="1578770127"/>
                    </a:ext>
                  </a:extLst>
                </a:gridCol>
                <a:gridCol w="901855">
                  <a:extLst>
                    <a:ext uri="{9D8B030D-6E8A-4147-A177-3AD203B41FA5}">
                      <a16:colId xmlns:a16="http://schemas.microsoft.com/office/drawing/2014/main" val="4062731785"/>
                    </a:ext>
                  </a:extLst>
                </a:gridCol>
              </a:tblGrid>
              <a:tr h="153276">
                <a:tc>
                  <a:txBody>
                    <a:bodyPr/>
                    <a:lstStyle/>
                    <a:p>
                      <a:pPr algn="ctr" fontAlgn="t"/>
                      <a:r>
                        <a:rPr lang="en-US" sz="1400" b="1" u="none" strike="noStrike" dirty="0">
                          <a:effectLst/>
                        </a:rPr>
                        <a:t>First author</a:t>
                      </a:r>
                      <a:endParaRPr lang="en-US" sz="1400" b="1" i="0" u="none" strike="noStrike" dirty="0">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dirty="0">
                          <a:effectLst/>
                        </a:rPr>
                        <a:t>Last author</a:t>
                      </a:r>
                      <a:endParaRPr lang="en-US" sz="1400" b="1" i="0" u="none" strike="noStrike" dirty="0">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a:effectLst/>
                        </a:rPr>
                        <a:t>Year</a:t>
                      </a:r>
                      <a:endParaRPr lang="en-US" sz="1400" b="1" i="0" u="none" strike="noStrike">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dirty="0">
                          <a:effectLst/>
                        </a:rPr>
                        <a:t>Cell lines</a:t>
                      </a:r>
                      <a:endParaRPr lang="en-US" sz="1400" b="1" i="0" u="none" strike="noStrike" dirty="0">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a:effectLst/>
                        </a:rPr>
                        <a:t>Method</a:t>
                      </a:r>
                      <a:endParaRPr lang="en-US" sz="1400" b="1" i="0" u="none" strike="noStrike">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dirty="0">
                          <a:effectLst/>
                        </a:rPr>
                        <a:t>Inclusion Threshold</a:t>
                      </a:r>
                      <a:endParaRPr lang="en-US" sz="1400" b="1" i="0" u="none" strike="noStrike" dirty="0">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dirty="0">
                          <a:effectLst/>
                        </a:rPr>
                        <a:t># of genes</a:t>
                      </a:r>
                      <a:endParaRPr lang="en-US" sz="1400" b="1" i="0" u="none" strike="noStrike" dirty="0">
                        <a:solidFill>
                          <a:srgbClr val="000000"/>
                        </a:solidFill>
                        <a:effectLst/>
                        <a:latin typeface="Helvetica Neue" panose="02000503000000020004" pitchFamily="2" charset="0"/>
                      </a:endParaRPr>
                    </a:p>
                  </a:txBody>
                  <a:tcPr marL="6387" marR="6387" marT="6387" marB="0" anchor="ctr"/>
                </a:tc>
                <a:extLst>
                  <a:ext uri="{0D108BD9-81ED-4DB2-BD59-A6C34878D82A}">
                    <a16:rowId xmlns:a16="http://schemas.microsoft.com/office/drawing/2014/main" val="4210066972"/>
                  </a:ext>
                </a:extLst>
              </a:tr>
              <a:tr h="289522">
                <a:tc>
                  <a:txBody>
                    <a:bodyPr/>
                    <a:lstStyle/>
                    <a:p>
                      <a:pPr algn="ctr" fontAlgn="t"/>
                      <a:r>
                        <a:rPr lang="en-US" sz="1400" b="1" u="none" strike="noStrike" dirty="0">
                          <a:effectLst/>
                        </a:rPr>
                        <a:t>Bakke, J</a:t>
                      </a:r>
                      <a:endParaRPr lang="en-US" sz="1400" b="1" i="0" u="none" strike="noStrike" dirty="0">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dirty="0">
                          <a:effectLst/>
                        </a:rPr>
                        <a:t>Chen, T</a:t>
                      </a:r>
                      <a:endParaRPr lang="en-US" sz="1400" b="0" i="0" u="none" strike="noStrike" dirty="0">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dirty="0">
                          <a:effectLst/>
                        </a:rPr>
                        <a:t>2019</a:t>
                      </a:r>
                      <a:endParaRPr lang="en-US" sz="1400" b="0" i="0" u="none" strike="noStrike" dirty="0">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a:effectLst/>
                        </a:rPr>
                        <a:t>Pancreatic cancer: PANC-1</a:t>
                      </a:r>
                      <a:endParaRPr lang="en-US" sz="1400" b="0" i="0" u="none" strike="noStrike">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a:effectLst/>
                        </a:rPr>
                        <a:t>CRISPRko</a:t>
                      </a:r>
                      <a:endParaRPr lang="en-US" sz="1400" b="0" i="0" u="none" strike="noStrike">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a:effectLst/>
                        </a:rPr>
                        <a:t>positive p-value &lt; 0.05</a:t>
                      </a:r>
                      <a:endParaRPr lang="en-US" sz="1400" b="0" i="0" u="none" strike="noStrike">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a:effectLst/>
                        </a:rPr>
                        <a:t>43</a:t>
                      </a:r>
                      <a:endParaRPr lang="en-US" sz="1400" b="0" i="0" u="none" strike="noStrike">
                        <a:solidFill>
                          <a:srgbClr val="000000"/>
                        </a:solidFill>
                        <a:effectLst/>
                        <a:latin typeface="Helvetica Neue" panose="02000503000000020004" pitchFamily="2" charset="0"/>
                      </a:endParaRPr>
                    </a:p>
                  </a:txBody>
                  <a:tcPr marL="6387" marR="6387" marT="6387" marB="0" anchor="ctr"/>
                </a:tc>
                <a:extLst>
                  <a:ext uri="{0D108BD9-81ED-4DB2-BD59-A6C34878D82A}">
                    <a16:rowId xmlns:a16="http://schemas.microsoft.com/office/drawing/2014/main" val="2286468193"/>
                  </a:ext>
                </a:extLst>
              </a:tr>
              <a:tr h="434282">
                <a:tc>
                  <a:txBody>
                    <a:bodyPr/>
                    <a:lstStyle/>
                    <a:p>
                      <a:pPr algn="ctr" fontAlgn="t"/>
                      <a:r>
                        <a:rPr lang="en-US" sz="1400" b="1" u="none" strike="noStrike" dirty="0">
                          <a:effectLst/>
                        </a:rPr>
                        <a:t>Sack, LM</a:t>
                      </a:r>
                      <a:endParaRPr lang="en-US" sz="1400" b="1" i="0" u="none" strike="noStrike" dirty="0">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dirty="0" err="1">
                          <a:effectLst/>
                        </a:rPr>
                        <a:t>Elledge</a:t>
                      </a:r>
                      <a:r>
                        <a:rPr lang="en-US" sz="1400" u="none" strike="noStrike" dirty="0">
                          <a:effectLst/>
                        </a:rPr>
                        <a:t>, SJ</a:t>
                      </a:r>
                      <a:endParaRPr lang="en-US" sz="1400" b="0" i="0" u="none" strike="noStrike" dirty="0">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dirty="0">
                          <a:effectLst/>
                        </a:rPr>
                        <a:t>2018</a:t>
                      </a:r>
                      <a:endParaRPr lang="en-US" sz="1400" b="0" i="0" u="none" strike="noStrike" dirty="0">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dirty="0">
                          <a:effectLst/>
                        </a:rPr>
                        <a:t>Pancreatic, breast, fibroblast</a:t>
                      </a:r>
                      <a:endParaRPr lang="en-US" sz="1400" b="0" i="0" u="none" strike="noStrike" dirty="0">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dirty="0">
                          <a:effectLst/>
                        </a:rPr>
                        <a:t>ORF library, positive selection</a:t>
                      </a:r>
                      <a:endParaRPr lang="en-US" sz="1400" b="0" i="0" u="none" strike="noStrike" dirty="0">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a:effectLst/>
                        </a:rPr>
                        <a:t>pvalue&lt;0.05 &amp; Log2FC&lt; -1 &amp; FDR&lt; 0.05 in either cell line</a:t>
                      </a:r>
                      <a:endParaRPr lang="en-US" sz="1400" b="0" i="0" u="none" strike="noStrike">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dirty="0">
                          <a:effectLst/>
                        </a:rPr>
                        <a:t>40</a:t>
                      </a:r>
                      <a:endParaRPr lang="en-US" sz="1400" b="0" i="0" u="none" strike="noStrike" dirty="0">
                        <a:solidFill>
                          <a:srgbClr val="000000"/>
                        </a:solidFill>
                        <a:effectLst/>
                        <a:latin typeface="Helvetica Neue" panose="02000503000000020004" pitchFamily="2" charset="0"/>
                      </a:endParaRPr>
                    </a:p>
                  </a:txBody>
                  <a:tcPr marL="6387" marR="6387" marT="6387" marB="0" anchor="ctr"/>
                </a:tc>
                <a:extLst>
                  <a:ext uri="{0D108BD9-81ED-4DB2-BD59-A6C34878D82A}">
                    <a16:rowId xmlns:a16="http://schemas.microsoft.com/office/drawing/2014/main" val="601963612"/>
                  </a:ext>
                </a:extLst>
              </a:tr>
              <a:tr h="289522">
                <a:tc>
                  <a:txBody>
                    <a:bodyPr/>
                    <a:lstStyle/>
                    <a:p>
                      <a:pPr algn="ctr" fontAlgn="t"/>
                      <a:r>
                        <a:rPr lang="en-US" sz="1400" b="1" u="none" strike="noStrike" dirty="0" err="1">
                          <a:effectLst/>
                        </a:rPr>
                        <a:t>Sanson</a:t>
                      </a:r>
                      <a:r>
                        <a:rPr lang="en-US" sz="1400" b="1" u="none" strike="noStrike" dirty="0">
                          <a:effectLst/>
                        </a:rPr>
                        <a:t>, KR</a:t>
                      </a:r>
                      <a:endParaRPr lang="en-US" sz="1400" b="1" i="0" u="none" strike="noStrike" dirty="0">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dirty="0" err="1">
                          <a:effectLst/>
                        </a:rPr>
                        <a:t>Doench</a:t>
                      </a:r>
                      <a:r>
                        <a:rPr lang="en-US" sz="1400" u="none" strike="noStrike" dirty="0">
                          <a:effectLst/>
                        </a:rPr>
                        <a:t>, JG</a:t>
                      </a:r>
                      <a:endParaRPr lang="en-US" sz="1400" b="0" i="0" u="none" strike="noStrike" dirty="0">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dirty="0">
                          <a:effectLst/>
                        </a:rPr>
                        <a:t>2018</a:t>
                      </a:r>
                      <a:endParaRPr lang="en-US" sz="1400" b="0" i="0" u="none" strike="noStrike" dirty="0">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a:effectLst/>
                        </a:rPr>
                        <a:t>A375 melanoma, HT29</a:t>
                      </a:r>
                      <a:endParaRPr lang="en-US" sz="1400" b="0" i="0" u="none" strike="noStrike">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a:effectLst/>
                        </a:rPr>
                        <a:t>CRISPRko, CRISPRi, CRISPRa</a:t>
                      </a:r>
                      <a:endParaRPr lang="en-US" sz="1400" b="0" i="0" u="none" strike="noStrike">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a:effectLst/>
                        </a:rPr>
                        <a:t>Only CRISPRa analysis provided; CRISPRa &lt; 0, p-value &lt;0.05</a:t>
                      </a:r>
                      <a:endParaRPr lang="en-US" sz="1400" b="0" i="0" u="none" strike="noStrike">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a:effectLst/>
                        </a:rPr>
                        <a:t>34</a:t>
                      </a:r>
                      <a:endParaRPr lang="en-US" sz="1400" b="0" i="0" u="none" strike="noStrike">
                        <a:solidFill>
                          <a:srgbClr val="000000"/>
                        </a:solidFill>
                        <a:effectLst/>
                        <a:latin typeface="Helvetica Neue" panose="02000503000000020004" pitchFamily="2" charset="0"/>
                      </a:endParaRPr>
                    </a:p>
                  </a:txBody>
                  <a:tcPr marL="6387" marR="6387" marT="6387" marB="0" anchor="ctr"/>
                </a:tc>
                <a:extLst>
                  <a:ext uri="{0D108BD9-81ED-4DB2-BD59-A6C34878D82A}">
                    <a16:rowId xmlns:a16="http://schemas.microsoft.com/office/drawing/2014/main" val="1569106564"/>
                  </a:ext>
                </a:extLst>
              </a:tr>
              <a:tr h="289522">
                <a:tc>
                  <a:txBody>
                    <a:bodyPr/>
                    <a:lstStyle/>
                    <a:p>
                      <a:pPr algn="ctr" fontAlgn="t"/>
                      <a:r>
                        <a:rPr lang="en-US" sz="1400" b="1" i="0" u="none" strike="noStrike" dirty="0">
                          <a:solidFill>
                            <a:srgbClr val="000000"/>
                          </a:solidFill>
                          <a:effectLst/>
                          <a:latin typeface="+mn-lt"/>
                        </a:rPr>
                        <a:t>Wang, T</a:t>
                      </a:r>
                    </a:p>
                  </a:txBody>
                  <a:tcPr marL="9525" marR="9525" marT="9525" marB="0" anchor="ctr"/>
                </a:tc>
                <a:tc>
                  <a:txBody>
                    <a:bodyPr/>
                    <a:lstStyle/>
                    <a:p>
                      <a:pPr algn="ctr" fontAlgn="t"/>
                      <a:r>
                        <a:rPr lang="en-US" sz="1400" b="0" i="0" u="none" strike="noStrike" dirty="0">
                          <a:solidFill>
                            <a:srgbClr val="000000"/>
                          </a:solidFill>
                          <a:effectLst/>
                          <a:latin typeface="+mn-lt"/>
                        </a:rPr>
                        <a:t>Sabatini, DM</a:t>
                      </a:r>
                    </a:p>
                  </a:txBody>
                  <a:tcPr marL="9525" marR="9525" marT="9525" marB="0" anchor="ctr"/>
                </a:tc>
                <a:tc>
                  <a:txBody>
                    <a:bodyPr/>
                    <a:lstStyle/>
                    <a:p>
                      <a:pPr algn="ctr" fontAlgn="t"/>
                      <a:r>
                        <a:rPr lang="en-US" sz="1400" b="0" i="0" u="none" strike="noStrike">
                          <a:solidFill>
                            <a:srgbClr val="000000"/>
                          </a:solidFill>
                          <a:effectLst/>
                          <a:latin typeface="+mn-lt"/>
                        </a:rPr>
                        <a:t>2017</a:t>
                      </a:r>
                    </a:p>
                  </a:txBody>
                  <a:tcPr marL="9525" marR="9525" marT="9525" marB="0" anchor="ctr"/>
                </a:tc>
                <a:tc>
                  <a:txBody>
                    <a:bodyPr/>
                    <a:lstStyle/>
                    <a:p>
                      <a:pPr algn="ctr" fontAlgn="t"/>
                      <a:r>
                        <a:rPr lang="en-US" sz="1400" b="0" i="0" u="none" strike="noStrike">
                          <a:solidFill>
                            <a:srgbClr val="000000"/>
                          </a:solidFill>
                          <a:effectLst/>
                          <a:latin typeface="+mn-lt"/>
                        </a:rPr>
                        <a:t>14 human AML cell lines</a:t>
                      </a:r>
                    </a:p>
                  </a:txBody>
                  <a:tcPr marL="9525" marR="9525" marT="9525" marB="0" anchor="ctr"/>
                </a:tc>
                <a:tc>
                  <a:txBody>
                    <a:bodyPr/>
                    <a:lstStyle/>
                    <a:p>
                      <a:pPr algn="ctr" fontAlgn="t"/>
                      <a:r>
                        <a:rPr lang="en-US" sz="1400" b="0" i="0" u="none" strike="noStrike">
                          <a:solidFill>
                            <a:srgbClr val="000000"/>
                          </a:solidFill>
                          <a:effectLst/>
                          <a:latin typeface="+mn-lt"/>
                        </a:rPr>
                        <a:t>CRISPRko</a:t>
                      </a:r>
                    </a:p>
                  </a:txBody>
                  <a:tcPr marL="9525" marR="9525" marT="9525" marB="0" anchor="ctr"/>
                </a:tc>
                <a:tc>
                  <a:txBody>
                    <a:bodyPr/>
                    <a:lstStyle/>
                    <a:p>
                      <a:pPr algn="ctr" fontAlgn="t"/>
                      <a:r>
                        <a:rPr lang="en-US" sz="1400" b="0" i="0" u="none" strike="noStrike">
                          <a:solidFill>
                            <a:srgbClr val="000000"/>
                          </a:solidFill>
                          <a:effectLst/>
                          <a:latin typeface="+mn-lt"/>
                        </a:rPr>
                        <a:t>CS &gt; 1 in any cell line</a:t>
                      </a:r>
                    </a:p>
                  </a:txBody>
                  <a:tcPr marL="9525" marR="9525" marT="9525" marB="0" anchor="ctr"/>
                </a:tc>
                <a:tc>
                  <a:txBody>
                    <a:bodyPr/>
                    <a:lstStyle/>
                    <a:p>
                      <a:pPr algn="ctr" fontAlgn="t"/>
                      <a:r>
                        <a:rPr lang="en-US" sz="1400" b="0" i="0" u="none" strike="noStrike" dirty="0">
                          <a:solidFill>
                            <a:srgbClr val="000000"/>
                          </a:solidFill>
                          <a:effectLst/>
                          <a:latin typeface="+mn-lt"/>
                        </a:rPr>
                        <a:t>6</a:t>
                      </a:r>
                    </a:p>
                  </a:txBody>
                  <a:tcPr marL="9525" marR="9525" marT="9525" marB="0" anchor="ctr"/>
                </a:tc>
                <a:extLst>
                  <a:ext uri="{0D108BD9-81ED-4DB2-BD59-A6C34878D82A}">
                    <a16:rowId xmlns:a16="http://schemas.microsoft.com/office/drawing/2014/main" val="2987592237"/>
                  </a:ext>
                </a:extLst>
              </a:tr>
              <a:tr h="289522">
                <a:tc>
                  <a:txBody>
                    <a:bodyPr/>
                    <a:lstStyle/>
                    <a:p>
                      <a:pPr algn="ctr" fontAlgn="t"/>
                      <a:r>
                        <a:rPr lang="en-US" sz="1400" b="1" u="none" strike="noStrike" dirty="0" err="1">
                          <a:effectLst/>
                        </a:rPr>
                        <a:t>Martincorena</a:t>
                      </a:r>
                      <a:r>
                        <a:rPr lang="en-US" sz="1400" b="1" u="none" strike="noStrike" dirty="0">
                          <a:effectLst/>
                        </a:rPr>
                        <a:t>, I</a:t>
                      </a:r>
                      <a:endParaRPr lang="en-US" sz="1400" b="1" i="0" u="none" strike="noStrike" dirty="0">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dirty="0">
                          <a:effectLst/>
                        </a:rPr>
                        <a:t>Campbell, PJ</a:t>
                      </a:r>
                      <a:endParaRPr lang="en-US" sz="1400" b="0" i="0" u="none" strike="noStrike" dirty="0">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dirty="0">
                          <a:effectLst/>
                        </a:rPr>
                        <a:t>2017</a:t>
                      </a:r>
                      <a:endParaRPr lang="en-US" sz="1400" b="0" i="0" u="none" strike="noStrike" dirty="0">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dirty="0">
                          <a:effectLst/>
                        </a:rPr>
                        <a:t>7,664 tumors across 29 </a:t>
                      </a:r>
                      <a:endParaRPr lang="en-US" sz="1400" b="0" i="0" u="none" strike="noStrike" dirty="0">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a:effectLst/>
                        </a:rPr>
                        <a:t>Molecular evolution</a:t>
                      </a:r>
                      <a:endParaRPr lang="en-US" sz="1400" b="0" i="0" u="none" strike="noStrike">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a:effectLst/>
                        </a:rPr>
                        <a:t>AML p-value &lt; 0.05 or combined(all cancers) p-value &lt; 0.05</a:t>
                      </a:r>
                      <a:endParaRPr lang="en-US" sz="1400" b="0" i="0" u="none" strike="noStrike">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dirty="0">
                          <a:effectLst/>
                        </a:rPr>
                        <a:t>9</a:t>
                      </a:r>
                      <a:endParaRPr lang="en-US" sz="1400" b="0" i="0" u="none" strike="noStrike" dirty="0">
                        <a:solidFill>
                          <a:srgbClr val="000000"/>
                        </a:solidFill>
                        <a:effectLst/>
                        <a:latin typeface="Helvetica Neue" panose="02000503000000020004" pitchFamily="2" charset="0"/>
                      </a:endParaRPr>
                    </a:p>
                  </a:txBody>
                  <a:tcPr marL="6387" marR="6387" marT="6387" marB="0" anchor="ctr"/>
                </a:tc>
                <a:extLst>
                  <a:ext uri="{0D108BD9-81ED-4DB2-BD59-A6C34878D82A}">
                    <a16:rowId xmlns:a16="http://schemas.microsoft.com/office/drawing/2014/main" val="1760763624"/>
                  </a:ext>
                </a:extLst>
              </a:tr>
              <a:tr h="434282">
                <a:tc>
                  <a:txBody>
                    <a:bodyPr/>
                    <a:lstStyle/>
                    <a:p>
                      <a:pPr algn="ctr" fontAlgn="t"/>
                      <a:r>
                        <a:rPr lang="en-US" sz="1400" b="1" u="none" strike="noStrike" dirty="0">
                          <a:effectLst/>
                        </a:rPr>
                        <a:t>Wallace, J</a:t>
                      </a:r>
                      <a:endParaRPr lang="en-US" sz="1400" b="1" i="0" u="none" strike="noStrike" dirty="0">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dirty="0">
                          <a:effectLst/>
                        </a:rPr>
                        <a:t>O’Connell, RM</a:t>
                      </a:r>
                      <a:endParaRPr lang="en-US" sz="1400" b="0" i="0" u="none" strike="noStrike" dirty="0">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dirty="0">
                          <a:effectLst/>
                        </a:rPr>
                        <a:t>2016</a:t>
                      </a:r>
                      <a:endParaRPr lang="en-US" sz="1400" b="0" i="0" u="none" strike="noStrike" dirty="0">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a:effectLst/>
                        </a:rPr>
                        <a:t>MV411 AML cell line, </a:t>
                      </a:r>
                      <a:endParaRPr lang="en-US" sz="1400" b="0" i="0" u="none" strike="noStrike">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a:effectLst/>
                        </a:rPr>
                        <a:t>GeCKO CRISPRi</a:t>
                      </a:r>
                      <a:endParaRPr lang="en-US" sz="1400" b="0" i="0" u="none" strike="noStrike">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a:effectLst/>
                        </a:rPr>
                        <a:t>p-value &lt;0.05 and log2fc &gt; 1</a:t>
                      </a:r>
                      <a:endParaRPr lang="en-US" sz="1400" b="0" i="0" u="none" strike="noStrike">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a:effectLst/>
                        </a:rPr>
                        <a:t>21</a:t>
                      </a:r>
                      <a:endParaRPr lang="en-US" sz="1400" b="0" i="0" u="none" strike="noStrike">
                        <a:solidFill>
                          <a:srgbClr val="000000"/>
                        </a:solidFill>
                        <a:effectLst/>
                        <a:latin typeface="Helvetica Neue" panose="02000503000000020004" pitchFamily="2" charset="0"/>
                      </a:endParaRPr>
                    </a:p>
                  </a:txBody>
                  <a:tcPr marL="6387" marR="6387" marT="6387" marB="0" anchor="ctr"/>
                </a:tc>
                <a:extLst>
                  <a:ext uri="{0D108BD9-81ED-4DB2-BD59-A6C34878D82A}">
                    <a16:rowId xmlns:a16="http://schemas.microsoft.com/office/drawing/2014/main" val="443884732"/>
                  </a:ext>
                </a:extLst>
              </a:tr>
              <a:tr h="434282">
                <a:tc>
                  <a:txBody>
                    <a:bodyPr/>
                    <a:lstStyle/>
                    <a:p>
                      <a:pPr algn="ctr" fontAlgn="t"/>
                      <a:r>
                        <a:rPr lang="en-US" sz="1400" b="1" u="none" strike="noStrike" dirty="0" err="1">
                          <a:effectLst/>
                        </a:rPr>
                        <a:t>Horlbeck</a:t>
                      </a:r>
                      <a:r>
                        <a:rPr lang="en-US" sz="1400" b="1" u="none" strike="noStrike" dirty="0">
                          <a:effectLst/>
                        </a:rPr>
                        <a:t>, MA</a:t>
                      </a:r>
                      <a:endParaRPr lang="en-US" sz="1400" b="1" i="0" u="none" strike="noStrike" dirty="0">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dirty="0">
                          <a:effectLst/>
                        </a:rPr>
                        <a:t>Weissman, JS</a:t>
                      </a:r>
                      <a:endParaRPr lang="en-US" sz="1400" b="0" i="0" u="none" strike="noStrike" dirty="0">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dirty="0">
                          <a:effectLst/>
                        </a:rPr>
                        <a:t>2016</a:t>
                      </a:r>
                      <a:endParaRPr lang="en-US" sz="1400" b="0" i="0" u="none" strike="noStrike" dirty="0">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dirty="0">
                          <a:effectLst/>
                        </a:rPr>
                        <a:t>K562</a:t>
                      </a:r>
                      <a:endParaRPr lang="en-US" sz="1400" b="0" i="0" u="none" strike="noStrike" dirty="0">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a:effectLst/>
                        </a:rPr>
                        <a:t>CRISPRi/a</a:t>
                      </a:r>
                      <a:endParaRPr lang="en-US" sz="1400" b="0" i="0" u="none" strike="noStrike">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a:effectLst/>
                        </a:rPr>
                        <a:t>CRISPRa p &lt; 0.05; CRISPRa CS &lt; 0; exclude significant negative CRISPRi</a:t>
                      </a:r>
                      <a:endParaRPr lang="en-US" sz="1400" b="0" i="0" u="none" strike="noStrike">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a:effectLst/>
                        </a:rPr>
                        <a:t>62</a:t>
                      </a:r>
                      <a:endParaRPr lang="en-US" sz="1400" b="0" i="0" u="none" strike="noStrike">
                        <a:solidFill>
                          <a:srgbClr val="000000"/>
                        </a:solidFill>
                        <a:effectLst/>
                        <a:latin typeface="Helvetica Neue" panose="02000503000000020004" pitchFamily="2" charset="0"/>
                      </a:endParaRPr>
                    </a:p>
                  </a:txBody>
                  <a:tcPr marL="6387" marR="6387" marT="6387" marB="0" anchor="ctr"/>
                </a:tc>
                <a:extLst>
                  <a:ext uri="{0D108BD9-81ED-4DB2-BD59-A6C34878D82A}">
                    <a16:rowId xmlns:a16="http://schemas.microsoft.com/office/drawing/2014/main" val="4192097611"/>
                  </a:ext>
                </a:extLst>
              </a:tr>
              <a:tr h="434282">
                <a:tc>
                  <a:txBody>
                    <a:bodyPr/>
                    <a:lstStyle/>
                    <a:p>
                      <a:pPr algn="ctr" fontAlgn="t"/>
                      <a:r>
                        <a:rPr lang="en-US" sz="1400" b="1" u="none" strike="noStrike" dirty="0">
                          <a:effectLst/>
                        </a:rPr>
                        <a:t>Wang, T</a:t>
                      </a:r>
                      <a:endParaRPr lang="en-US" sz="1400" b="1" i="0" u="none" strike="noStrike" dirty="0">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dirty="0">
                          <a:effectLst/>
                        </a:rPr>
                        <a:t>Sabatini, DM</a:t>
                      </a:r>
                      <a:endParaRPr lang="en-US" sz="1400" b="0" i="0" u="none" strike="noStrike" dirty="0">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dirty="0">
                          <a:effectLst/>
                        </a:rPr>
                        <a:t>2015</a:t>
                      </a:r>
                      <a:endParaRPr lang="en-US" sz="1400" b="0" i="0" u="none" strike="noStrike" dirty="0">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a:effectLst/>
                        </a:rPr>
                        <a:t>KBM7, K562, Raji and Jiyoye</a:t>
                      </a:r>
                      <a:endParaRPr lang="en-US" sz="1400" b="0" i="0" u="none" strike="noStrike">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a:effectLst/>
                        </a:rPr>
                        <a:t>CRISPR</a:t>
                      </a:r>
                      <a:endParaRPr lang="en-US" sz="1400" b="0" i="0" u="none" strike="noStrike">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dirty="0">
                          <a:effectLst/>
                        </a:rPr>
                        <a:t>No hits at &gt;1 CS, used &gt;0.5. </a:t>
                      </a:r>
                    </a:p>
                    <a:p>
                      <a:pPr algn="ctr" fontAlgn="t"/>
                      <a:r>
                        <a:rPr lang="en-US" sz="1400" u="none" strike="noStrike" dirty="0">
                          <a:effectLst/>
                        </a:rPr>
                        <a:t>GTS scores above 0.6 (0.1 above expected even ratio)</a:t>
                      </a:r>
                      <a:endParaRPr lang="en-US" sz="1400" b="0" i="0" u="none" strike="noStrike" dirty="0">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dirty="0">
                          <a:effectLst/>
                        </a:rPr>
                        <a:t>20(CRISPR); 8(GTS)</a:t>
                      </a:r>
                      <a:endParaRPr lang="en-US" sz="1400" b="0" i="0" u="none" strike="noStrike" dirty="0">
                        <a:solidFill>
                          <a:srgbClr val="000000"/>
                        </a:solidFill>
                        <a:effectLst/>
                        <a:latin typeface="Helvetica Neue" panose="02000503000000020004" pitchFamily="2" charset="0"/>
                      </a:endParaRPr>
                    </a:p>
                  </a:txBody>
                  <a:tcPr marL="6387" marR="6387" marT="6387" marB="0" anchor="ctr"/>
                </a:tc>
                <a:extLst>
                  <a:ext uri="{0D108BD9-81ED-4DB2-BD59-A6C34878D82A}">
                    <a16:rowId xmlns:a16="http://schemas.microsoft.com/office/drawing/2014/main" val="2317449703"/>
                  </a:ext>
                </a:extLst>
              </a:tr>
              <a:tr h="289522">
                <a:tc>
                  <a:txBody>
                    <a:bodyPr/>
                    <a:lstStyle/>
                    <a:p>
                      <a:pPr algn="ctr" fontAlgn="t"/>
                      <a:r>
                        <a:rPr lang="en-US" sz="1400" b="1" u="none" strike="noStrike" dirty="0" err="1">
                          <a:effectLst/>
                        </a:rPr>
                        <a:t>Blomen</a:t>
                      </a:r>
                      <a:r>
                        <a:rPr lang="en-US" sz="1400" b="1" u="none" strike="noStrike" dirty="0">
                          <a:effectLst/>
                        </a:rPr>
                        <a:t>, VA</a:t>
                      </a:r>
                      <a:endParaRPr lang="en-US" sz="1400" b="1" i="0" u="none" strike="noStrike" dirty="0">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dirty="0" err="1">
                          <a:effectLst/>
                        </a:rPr>
                        <a:t>Brummelkamp</a:t>
                      </a:r>
                      <a:r>
                        <a:rPr lang="en-US" sz="1400" u="none" strike="noStrike" dirty="0">
                          <a:effectLst/>
                        </a:rPr>
                        <a:t>, TR</a:t>
                      </a:r>
                      <a:endParaRPr lang="en-US" sz="1400" b="0" i="0" u="none" strike="noStrike" dirty="0">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dirty="0">
                          <a:effectLst/>
                        </a:rPr>
                        <a:t>2015</a:t>
                      </a:r>
                      <a:endParaRPr lang="en-US" sz="1400" b="0" i="0" u="none" strike="noStrike" dirty="0">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a:effectLst/>
                        </a:rPr>
                        <a:t>KBM7, HAP1</a:t>
                      </a:r>
                      <a:endParaRPr lang="en-US" sz="1400" b="0" i="0" u="none" strike="noStrike">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a:effectLst/>
                        </a:rPr>
                        <a:t>Gene trap</a:t>
                      </a:r>
                      <a:endParaRPr lang="en-US" sz="1400" b="0" i="0" u="none" strike="noStrike">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a:effectLst/>
                        </a:rPr>
                        <a:t>GT ratio &lt;0.6 in both cell lines</a:t>
                      </a:r>
                      <a:endParaRPr lang="en-US" sz="1400" b="0" i="0" u="none" strike="noStrike">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dirty="0">
                          <a:effectLst/>
                        </a:rPr>
                        <a:t>10</a:t>
                      </a:r>
                      <a:endParaRPr lang="en-US" sz="1400" b="0" i="0" u="none" strike="noStrike" dirty="0">
                        <a:solidFill>
                          <a:srgbClr val="000000"/>
                        </a:solidFill>
                        <a:effectLst/>
                        <a:latin typeface="Helvetica Neue" panose="02000503000000020004" pitchFamily="2" charset="0"/>
                      </a:endParaRPr>
                    </a:p>
                  </a:txBody>
                  <a:tcPr marL="6387" marR="6387" marT="6387" marB="0" anchor="ctr"/>
                </a:tc>
                <a:extLst>
                  <a:ext uri="{0D108BD9-81ED-4DB2-BD59-A6C34878D82A}">
                    <a16:rowId xmlns:a16="http://schemas.microsoft.com/office/drawing/2014/main" val="716282207"/>
                  </a:ext>
                </a:extLst>
              </a:tr>
              <a:tr h="289522">
                <a:tc>
                  <a:txBody>
                    <a:bodyPr/>
                    <a:lstStyle/>
                    <a:p>
                      <a:pPr algn="ctr" fontAlgn="t"/>
                      <a:r>
                        <a:rPr lang="en-US" sz="1400" b="1" u="none" strike="noStrike" dirty="0">
                          <a:effectLst/>
                        </a:rPr>
                        <a:t>Gilbert, LA</a:t>
                      </a:r>
                      <a:endParaRPr lang="en-US" sz="1400" b="1" i="0" u="none" strike="noStrike" dirty="0">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dirty="0">
                          <a:effectLst/>
                        </a:rPr>
                        <a:t>Weissman, JS</a:t>
                      </a:r>
                      <a:endParaRPr lang="en-US" sz="1400" b="0" i="0" u="none" strike="noStrike" dirty="0">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dirty="0">
                          <a:effectLst/>
                        </a:rPr>
                        <a:t>2014</a:t>
                      </a:r>
                      <a:endParaRPr lang="en-US" sz="1400" b="0" i="0" u="none" strike="noStrike" dirty="0">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a:effectLst/>
                        </a:rPr>
                        <a:t>K562</a:t>
                      </a:r>
                      <a:endParaRPr lang="en-US" sz="1400" b="0" i="0" u="none" strike="noStrike">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a:effectLst/>
                        </a:rPr>
                        <a:t>CRISPRi/a</a:t>
                      </a:r>
                      <a:endParaRPr lang="en-US" sz="1400" b="0" i="0" u="none" strike="noStrike">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a:effectLst/>
                        </a:rPr>
                        <a:t>CRISPRa &lt; 0 growth phenotype; 2 stddev below average</a:t>
                      </a:r>
                      <a:endParaRPr lang="en-US" sz="1400" b="0" i="0" u="none" strike="noStrike">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a:effectLst/>
                        </a:rPr>
                        <a:t>21</a:t>
                      </a:r>
                      <a:endParaRPr lang="en-US" sz="1400" b="0" i="0" u="none" strike="noStrike">
                        <a:solidFill>
                          <a:srgbClr val="000000"/>
                        </a:solidFill>
                        <a:effectLst/>
                        <a:latin typeface="Helvetica Neue" panose="02000503000000020004" pitchFamily="2" charset="0"/>
                      </a:endParaRPr>
                    </a:p>
                  </a:txBody>
                  <a:tcPr marL="6387" marR="6387" marT="6387" marB="0" anchor="ctr"/>
                </a:tc>
                <a:extLst>
                  <a:ext uri="{0D108BD9-81ED-4DB2-BD59-A6C34878D82A}">
                    <a16:rowId xmlns:a16="http://schemas.microsoft.com/office/drawing/2014/main" val="176609373"/>
                  </a:ext>
                </a:extLst>
              </a:tr>
              <a:tr h="289522">
                <a:tc>
                  <a:txBody>
                    <a:bodyPr/>
                    <a:lstStyle/>
                    <a:p>
                      <a:pPr algn="ctr" fontAlgn="t"/>
                      <a:r>
                        <a:rPr lang="en-US" sz="1400" b="1" u="none" strike="noStrike" dirty="0" err="1">
                          <a:effectLst/>
                        </a:rPr>
                        <a:t>Davoli</a:t>
                      </a:r>
                      <a:r>
                        <a:rPr lang="en-US" sz="1400" b="1" u="none" strike="noStrike" dirty="0">
                          <a:effectLst/>
                        </a:rPr>
                        <a:t>, T</a:t>
                      </a:r>
                      <a:endParaRPr lang="en-US" sz="1400" b="1" i="0" u="none" strike="noStrike" dirty="0">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dirty="0" err="1">
                          <a:effectLst/>
                        </a:rPr>
                        <a:t>Elledge</a:t>
                      </a:r>
                      <a:r>
                        <a:rPr lang="en-US" sz="1400" u="none" strike="noStrike" dirty="0">
                          <a:effectLst/>
                        </a:rPr>
                        <a:t>, SJ</a:t>
                      </a:r>
                      <a:endParaRPr lang="en-US" sz="1400" b="0" i="0" u="none" strike="noStrike" dirty="0">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dirty="0">
                          <a:effectLst/>
                        </a:rPr>
                        <a:t>2013</a:t>
                      </a:r>
                      <a:endParaRPr lang="en-US" sz="1400" b="0" i="0" u="none" strike="noStrike" dirty="0">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dirty="0">
                          <a:effectLst/>
                        </a:rPr>
                        <a:t>Analyzed 8,200 tumors</a:t>
                      </a:r>
                      <a:endParaRPr lang="en-US" sz="1400" b="0" i="0" u="none" strike="noStrike" dirty="0">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dirty="0">
                          <a:effectLst/>
                        </a:rPr>
                        <a:t>Mutation analysis</a:t>
                      </a:r>
                      <a:endParaRPr lang="en-US" sz="1400" b="0" i="0" u="none" strike="noStrike" dirty="0">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a:effectLst/>
                        </a:rPr>
                        <a:t>p &lt; 0.05</a:t>
                      </a:r>
                      <a:endParaRPr lang="en-US" sz="1400" b="0" i="0" u="none" strike="noStrike">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dirty="0">
                          <a:effectLst/>
                        </a:rPr>
                        <a:t>40</a:t>
                      </a:r>
                      <a:endParaRPr lang="en-US" sz="1400" b="0" i="0" u="none" strike="noStrike" dirty="0">
                        <a:solidFill>
                          <a:srgbClr val="000000"/>
                        </a:solidFill>
                        <a:effectLst/>
                        <a:latin typeface="Helvetica Neue" panose="02000503000000020004" pitchFamily="2" charset="0"/>
                      </a:endParaRPr>
                    </a:p>
                  </a:txBody>
                  <a:tcPr marL="6387" marR="6387" marT="6387" marB="0" anchor="ctr"/>
                </a:tc>
                <a:extLst>
                  <a:ext uri="{0D108BD9-81ED-4DB2-BD59-A6C34878D82A}">
                    <a16:rowId xmlns:a16="http://schemas.microsoft.com/office/drawing/2014/main" val="3278967172"/>
                  </a:ext>
                </a:extLst>
              </a:tr>
              <a:tr h="289522">
                <a:tc>
                  <a:txBody>
                    <a:bodyPr/>
                    <a:lstStyle/>
                    <a:p>
                      <a:pPr algn="ctr" fontAlgn="t"/>
                      <a:r>
                        <a:rPr lang="en-US" sz="1400" b="1" u="none" strike="noStrike" dirty="0">
                          <a:effectLst/>
                        </a:rPr>
                        <a:t> </a:t>
                      </a:r>
                      <a:endParaRPr lang="en-US" sz="1400" b="1" i="0" u="none" strike="noStrike" dirty="0">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a:effectLst/>
                        </a:rPr>
                        <a:t> </a:t>
                      </a:r>
                      <a:endParaRPr lang="en-US" sz="1400" b="0" i="0" u="none" strike="noStrike">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a:effectLst/>
                        </a:rPr>
                        <a:t> </a:t>
                      </a:r>
                      <a:endParaRPr lang="en-US" sz="1400" b="0" i="0" u="none" strike="noStrike">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dirty="0">
                          <a:effectLst/>
                        </a:rPr>
                        <a:t> </a:t>
                      </a:r>
                      <a:endParaRPr lang="en-US" sz="1400" b="0" i="0" u="none" strike="noStrike" dirty="0">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dirty="0">
                          <a:effectLst/>
                        </a:rPr>
                        <a:t>Cancer Gene Census</a:t>
                      </a:r>
                      <a:endParaRPr lang="en-US" sz="1400" b="0" i="0" u="none" strike="noStrike" dirty="0">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dirty="0">
                          <a:effectLst/>
                        </a:rPr>
                        <a:t> Tier 1 or Tier 2 Tumor Suppressor</a:t>
                      </a:r>
                      <a:endParaRPr lang="en-US" sz="1400" b="0" i="0" u="none" strike="noStrike" dirty="0">
                        <a:solidFill>
                          <a:srgbClr val="000000"/>
                        </a:solidFill>
                        <a:effectLst/>
                        <a:latin typeface="Helvetica Neue" panose="02000503000000020004" pitchFamily="2" charset="0"/>
                      </a:endParaRPr>
                    </a:p>
                  </a:txBody>
                  <a:tcPr marL="6387" marR="6387" marT="6387" marB="0" anchor="ctr"/>
                </a:tc>
                <a:tc>
                  <a:txBody>
                    <a:bodyPr/>
                    <a:lstStyle/>
                    <a:p>
                      <a:pPr algn="ctr" fontAlgn="t"/>
                      <a:r>
                        <a:rPr lang="en-US" sz="1400" u="none" strike="noStrike" dirty="0">
                          <a:effectLst/>
                        </a:rPr>
                        <a:t>37</a:t>
                      </a:r>
                      <a:endParaRPr lang="en-US" sz="1400" b="0" i="0" u="none" strike="noStrike" dirty="0">
                        <a:solidFill>
                          <a:srgbClr val="000000"/>
                        </a:solidFill>
                        <a:effectLst/>
                        <a:latin typeface="Helvetica Neue" panose="02000503000000020004" pitchFamily="2" charset="0"/>
                      </a:endParaRPr>
                    </a:p>
                  </a:txBody>
                  <a:tcPr marL="6387" marR="6387" marT="6387" marB="0" anchor="ctr"/>
                </a:tc>
                <a:extLst>
                  <a:ext uri="{0D108BD9-81ED-4DB2-BD59-A6C34878D82A}">
                    <a16:rowId xmlns:a16="http://schemas.microsoft.com/office/drawing/2014/main" val="2905746545"/>
                  </a:ext>
                </a:extLst>
              </a:tr>
            </a:tbl>
          </a:graphicData>
        </a:graphic>
      </p:graphicFrame>
      <p:sp>
        <p:nvSpPr>
          <p:cNvPr id="2" name="Title 1">
            <a:extLst>
              <a:ext uri="{FF2B5EF4-FFF2-40B4-BE49-F238E27FC236}">
                <a16:creationId xmlns:a16="http://schemas.microsoft.com/office/drawing/2014/main" id="{CADA0C47-84F6-554A-A98E-6A65AED3372E}"/>
              </a:ext>
            </a:extLst>
          </p:cNvPr>
          <p:cNvSpPr>
            <a:spLocks noGrp="1"/>
          </p:cNvSpPr>
          <p:nvPr>
            <p:ph type="title"/>
          </p:nvPr>
        </p:nvSpPr>
        <p:spPr>
          <a:xfrm>
            <a:off x="736600" y="805912"/>
            <a:ext cx="10515600" cy="656837"/>
          </a:xfrm>
        </p:spPr>
        <p:txBody>
          <a:bodyPr>
            <a:normAutofit/>
          </a:bodyPr>
          <a:lstStyle/>
          <a:p>
            <a:r>
              <a:rPr lang="en-US" sz="2800" b="1" dirty="0"/>
              <a:t>Supplementary table 1. Selected </a:t>
            </a:r>
            <a:r>
              <a:rPr lang="en-US" sz="2800" b="1" dirty="0" err="1"/>
              <a:t>genomewide</a:t>
            </a:r>
            <a:r>
              <a:rPr lang="en-US" sz="2800" b="1" dirty="0"/>
              <a:t> genetic study references.</a:t>
            </a:r>
          </a:p>
        </p:txBody>
      </p:sp>
    </p:spTree>
    <p:extLst>
      <p:ext uri="{BB962C8B-B14F-4D97-AF65-F5344CB8AC3E}">
        <p14:creationId xmlns:p14="http://schemas.microsoft.com/office/powerpoint/2010/main" val="4196976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65429-AB79-1A40-AD03-E24E236A581E}"/>
              </a:ext>
            </a:extLst>
          </p:cNvPr>
          <p:cNvSpPr>
            <a:spLocks noGrp="1"/>
          </p:cNvSpPr>
          <p:nvPr>
            <p:ph type="title"/>
          </p:nvPr>
        </p:nvSpPr>
        <p:spPr>
          <a:xfrm>
            <a:off x="80952" y="154722"/>
            <a:ext cx="11899237" cy="989820"/>
          </a:xfrm>
        </p:spPr>
        <p:txBody>
          <a:bodyPr>
            <a:noAutofit/>
          </a:bodyPr>
          <a:lstStyle/>
          <a:p>
            <a:r>
              <a:rPr lang="en-US" sz="1600" b="1" dirty="0"/>
              <a:t>Supp. Figure 1. Validation of experimental positive controls. </a:t>
            </a:r>
            <a:r>
              <a:rPr lang="en-US" sz="1600" dirty="0"/>
              <a:t>(A) Representative western blot of positive control protein knockdown after transfection with sgRNAs. β-actin loading control. (B) Editing efficiency of control sgRNAs, n = 8. (C) Proliferation time course normalized to AAVS1. Significance determined by RM 2-way ANOVA with </a:t>
            </a:r>
            <a:r>
              <a:rPr lang="en-US" sz="1600" dirty="0" err="1"/>
              <a:t>Geisser</a:t>
            </a:r>
            <a:r>
              <a:rPr lang="en-US" sz="1600" dirty="0"/>
              <a:t>-Greenhouse correction and Dunnett’s multiple comparisons test, n = 6. (D) AAVS1 normalized erythroid differentiation after 14 days in culture. Significance determined by paired t-test, n = 6.  (E) Representative flow plots of 14-day erythroid differentiation cultures with positive control sgRNAs.</a:t>
            </a:r>
          </a:p>
        </p:txBody>
      </p:sp>
      <p:sp>
        <p:nvSpPr>
          <p:cNvPr id="3" name="TextBox 2">
            <a:extLst>
              <a:ext uri="{FF2B5EF4-FFF2-40B4-BE49-F238E27FC236}">
                <a16:creationId xmlns:a16="http://schemas.microsoft.com/office/drawing/2014/main" id="{A78E36FD-8D5F-4D42-B8DA-2D0492D543A5}"/>
              </a:ext>
            </a:extLst>
          </p:cNvPr>
          <p:cNvSpPr txBox="1"/>
          <p:nvPr/>
        </p:nvSpPr>
        <p:spPr>
          <a:xfrm>
            <a:off x="3054294" y="2217701"/>
            <a:ext cx="675762" cy="369332"/>
          </a:xfrm>
          <a:prstGeom prst="rect">
            <a:avLst/>
          </a:prstGeom>
          <a:noFill/>
        </p:spPr>
        <p:txBody>
          <a:bodyPr wrap="none" rtlCol="0">
            <a:spAutoFit/>
          </a:bodyPr>
          <a:lstStyle/>
          <a:p>
            <a:r>
              <a:rPr lang="en-US" dirty="0">
                <a:ln w="3175">
                  <a:noFill/>
                </a:ln>
              </a:rPr>
              <a:t>PTEN</a:t>
            </a:r>
          </a:p>
        </p:txBody>
      </p:sp>
      <p:sp>
        <p:nvSpPr>
          <p:cNvPr id="5" name="TextBox 4">
            <a:extLst>
              <a:ext uri="{FF2B5EF4-FFF2-40B4-BE49-F238E27FC236}">
                <a16:creationId xmlns:a16="http://schemas.microsoft.com/office/drawing/2014/main" id="{E91D4334-BD77-B048-8FB3-233AAF8DD940}"/>
              </a:ext>
            </a:extLst>
          </p:cNvPr>
          <p:cNvSpPr txBox="1"/>
          <p:nvPr/>
        </p:nvSpPr>
        <p:spPr>
          <a:xfrm rot="19211526">
            <a:off x="4516526" y="1492887"/>
            <a:ext cx="1034046" cy="369332"/>
          </a:xfrm>
          <a:prstGeom prst="rect">
            <a:avLst/>
          </a:prstGeom>
          <a:noFill/>
        </p:spPr>
        <p:txBody>
          <a:bodyPr wrap="square" rtlCol="0">
            <a:spAutoFit/>
          </a:bodyPr>
          <a:lstStyle/>
          <a:p>
            <a:pPr algn="ctr"/>
            <a:r>
              <a:rPr lang="en-US" dirty="0" err="1"/>
              <a:t>sgPTEN</a:t>
            </a:r>
            <a:endParaRPr lang="en-US" dirty="0"/>
          </a:p>
        </p:txBody>
      </p:sp>
      <p:sp>
        <p:nvSpPr>
          <p:cNvPr id="6" name="TextBox 5">
            <a:extLst>
              <a:ext uri="{FF2B5EF4-FFF2-40B4-BE49-F238E27FC236}">
                <a16:creationId xmlns:a16="http://schemas.microsoft.com/office/drawing/2014/main" id="{DEB5BFC4-2F0A-FE41-B306-A6B9B72786FD}"/>
              </a:ext>
            </a:extLst>
          </p:cNvPr>
          <p:cNvSpPr txBox="1"/>
          <p:nvPr/>
        </p:nvSpPr>
        <p:spPr>
          <a:xfrm rot="19211526">
            <a:off x="3823972" y="1494640"/>
            <a:ext cx="1075251" cy="369332"/>
          </a:xfrm>
          <a:prstGeom prst="rect">
            <a:avLst/>
          </a:prstGeom>
          <a:noFill/>
        </p:spPr>
        <p:txBody>
          <a:bodyPr wrap="square" rtlCol="0">
            <a:spAutoFit/>
          </a:bodyPr>
          <a:lstStyle/>
          <a:p>
            <a:pPr algn="ctr"/>
            <a:r>
              <a:rPr lang="en-US" dirty="0"/>
              <a:t>sgAAVS1</a:t>
            </a:r>
          </a:p>
        </p:txBody>
      </p:sp>
      <p:pic>
        <p:nvPicPr>
          <p:cNvPr id="7" name="Picture 6">
            <a:extLst>
              <a:ext uri="{FF2B5EF4-FFF2-40B4-BE49-F238E27FC236}">
                <a16:creationId xmlns:a16="http://schemas.microsoft.com/office/drawing/2014/main" id="{B746A346-9239-E24E-9328-FB805CCE32C6}"/>
              </a:ext>
            </a:extLst>
          </p:cNvPr>
          <p:cNvPicPr>
            <a:picLocks noChangeAspect="1"/>
          </p:cNvPicPr>
          <p:nvPr/>
        </p:nvPicPr>
        <p:blipFill rotWithShape="1">
          <a:blip r:embed="rId3"/>
          <a:srcRect l="15429" t="48695" r="69069" b="44621"/>
          <a:stretch/>
        </p:blipFill>
        <p:spPr>
          <a:xfrm>
            <a:off x="3726908" y="2841699"/>
            <a:ext cx="1530310" cy="492601"/>
          </a:xfrm>
          <a:prstGeom prst="rect">
            <a:avLst/>
          </a:prstGeom>
        </p:spPr>
      </p:pic>
      <p:pic>
        <p:nvPicPr>
          <p:cNvPr id="8" name="Picture 7">
            <a:extLst>
              <a:ext uri="{FF2B5EF4-FFF2-40B4-BE49-F238E27FC236}">
                <a16:creationId xmlns:a16="http://schemas.microsoft.com/office/drawing/2014/main" id="{61F07FF1-C163-A146-A889-EB904DC618FF}"/>
              </a:ext>
            </a:extLst>
          </p:cNvPr>
          <p:cNvPicPr>
            <a:picLocks noChangeAspect="1"/>
          </p:cNvPicPr>
          <p:nvPr/>
        </p:nvPicPr>
        <p:blipFill rotWithShape="1">
          <a:blip r:embed="rId4"/>
          <a:srcRect l="15688" t="46486" r="67674" b="44227"/>
          <a:stretch/>
        </p:blipFill>
        <p:spPr>
          <a:xfrm>
            <a:off x="3730056" y="2112111"/>
            <a:ext cx="1530310" cy="598366"/>
          </a:xfrm>
          <a:prstGeom prst="rect">
            <a:avLst/>
          </a:prstGeom>
        </p:spPr>
      </p:pic>
      <p:pic>
        <p:nvPicPr>
          <p:cNvPr id="18" name="Picture 17">
            <a:extLst>
              <a:ext uri="{FF2B5EF4-FFF2-40B4-BE49-F238E27FC236}">
                <a16:creationId xmlns:a16="http://schemas.microsoft.com/office/drawing/2014/main" id="{F3ABDD1B-F19B-E746-927B-06A536FD583C}"/>
              </a:ext>
            </a:extLst>
          </p:cNvPr>
          <p:cNvPicPr>
            <a:picLocks noChangeAspect="1"/>
          </p:cNvPicPr>
          <p:nvPr/>
        </p:nvPicPr>
        <p:blipFill rotWithShape="1">
          <a:blip r:embed="rId5"/>
          <a:srcRect l="25020" t="70596" r="61664" b="20736"/>
          <a:stretch/>
        </p:blipFill>
        <p:spPr>
          <a:xfrm rot="393425">
            <a:off x="1157060" y="2775145"/>
            <a:ext cx="1449654" cy="661022"/>
          </a:xfrm>
          <a:prstGeom prst="rect">
            <a:avLst/>
          </a:prstGeom>
        </p:spPr>
      </p:pic>
      <p:pic>
        <p:nvPicPr>
          <p:cNvPr id="19" name="Picture 18">
            <a:extLst>
              <a:ext uri="{FF2B5EF4-FFF2-40B4-BE49-F238E27FC236}">
                <a16:creationId xmlns:a16="http://schemas.microsoft.com/office/drawing/2014/main" id="{E838DBF7-0770-424A-A6A3-6B4AB9E5BDD1}"/>
              </a:ext>
            </a:extLst>
          </p:cNvPr>
          <p:cNvPicPr>
            <a:picLocks noChangeAspect="1"/>
          </p:cNvPicPr>
          <p:nvPr/>
        </p:nvPicPr>
        <p:blipFill rotWithShape="1">
          <a:blip r:embed="rId6"/>
          <a:srcRect l="28536" t="42273" r="59354" b="51808"/>
          <a:stretch/>
        </p:blipFill>
        <p:spPr>
          <a:xfrm>
            <a:off x="1182119" y="2126543"/>
            <a:ext cx="1429218" cy="489234"/>
          </a:xfrm>
          <a:prstGeom prst="rect">
            <a:avLst/>
          </a:prstGeom>
        </p:spPr>
      </p:pic>
      <p:sp>
        <p:nvSpPr>
          <p:cNvPr id="22" name="TextBox 21">
            <a:extLst>
              <a:ext uri="{FF2B5EF4-FFF2-40B4-BE49-F238E27FC236}">
                <a16:creationId xmlns:a16="http://schemas.microsoft.com/office/drawing/2014/main" id="{8E02EC5E-085D-2445-84DA-529DA7D929FC}"/>
              </a:ext>
            </a:extLst>
          </p:cNvPr>
          <p:cNvSpPr txBox="1"/>
          <p:nvPr/>
        </p:nvSpPr>
        <p:spPr>
          <a:xfrm>
            <a:off x="335338" y="2186494"/>
            <a:ext cx="789832" cy="369332"/>
          </a:xfrm>
          <a:prstGeom prst="rect">
            <a:avLst/>
          </a:prstGeom>
          <a:noFill/>
        </p:spPr>
        <p:txBody>
          <a:bodyPr wrap="none" rtlCol="0">
            <a:spAutoFit/>
          </a:bodyPr>
          <a:lstStyle/>
          <a:p>
            <a:r>
              <a:rPr lang="en-US" dirty="0">
                <a:ln w="3175">
                  <a:noFill/>
                </a:ln>
              </a:rPr>
              <a:t>GATA1</a:t>
            </a:r>
          </a:p>
        </p:txBody>
      </p:sp>
      <p:sp>
        <p:nvSpPr>
          <p:cNvPr id="25" name="TextBox 24">
            <a:extLst>
              <a:ext uri="{FF2B5EF4-FFF2-40B4-BE49-F238E27FC236}">
                <a16:creationId xmlns:a16="http://schemas.microsoft.com/office/drawing/2014/main" id="{7980BE3F-AB42-DD40-B763-3EF69D383503}"/>
              </a:ext>
            </a:extLst>
          </p:cNvPr>
          <p:cNvSpPr txBox="1"/>
          <p:nvPr/>
        </p:nvSpPr>
        <p:spPr>
          <a:xfrm rot="19211526">
            <a:off x="1111459" y="1491704"/>
            <a:ext cx="1265562" cy="369332"/>
          </a:xfrm>
          <a:prstGeom prst="rect">
            <a:avLst/>
          </a:prstGeom>
          <a:noFill/>
        </p:spPr>
        <p:txBody>
          <a:bodyPr wrap="square" rtlCol="0">
            <a:spAutoFit/>
          </a:bodyPr>
          <a:lstStyle/>
          <a:p>
            <a:pPr algn="ctr"/>
            <a:r>
              <a:rPr lang="en-US" dirty="0"/>
              <a:t>sgAAVS1</a:t>
            </a:r>
          </a:p>
        </p:txBody>
      </p:sp>
      <p:sp>
        <p:nvSpPr>
          <p:cNvPr id="26" name="TextBox 25">
            <a:extLst>
              <a:ext uri="{FF2B5EF4-FFF2-40B4-BE49-F238E27FC236}">
                <a16:creationId xmlns:a16="http://schemas.microsoft.com/office/drawing/2014/main" id="{AD5D8537-12B9-254C-A85A-E189E623C809}"/>
              </a:ext>
            </a:extLst>
          </p:cNvPr>
          <p:cNvSpPr txBox="1"/>
          <p:nvPr/>
        </p:nvSpPr>
        <p:spPr>
          <a:xfrm rot="19211526">
            <a:off x="1786459" y="1486059"/>
            <a:ext cx="1265562" cy="369332"/>
          </a:xfrm>
          <a:prstGeom prst="rect">
            <a:avLst/>
          </a:prstGeom>
          <a:noFill/>
        </p:spPr>
        <p:txBody>
          <a:bodyPr wrap="square" rtlCol="0">
            <a:spAutoFit/>
          </a:bodyPr>
          <a:lstStyle/>
          <a:p>
            <a:pPr algn="ctr"/>
            <a:r>
              <a:rPr lang="en-US" dirty="0"/>
              <a:t>sgGATA1</a:t>
            </a:r>
          </a:p>
        </p:txBody>
      </p:sp>
      <p:sp>
        <p:nvSpPr>
          <p:cNvPr id="31" name="Frame 30">
            <a:extLst>
              <a:ext uri="{FF2B5EF4-FFF2-40B4-BE49-F238E27FC236}">
                <a16:creationId xmlns:a16="http://schemas.microsoft.com/office/drawing/2014/main" id="{2769DD02-DB57-8C4A-9FC6-7F16A288B7FE}"/>
              </a:ext>
            </a:extLst>
          </p:cNvPr>
          <p:cNvSpPr/>
          <p:nvPr/>
        </p:nvSpPr>
        <p:spPr>
          <a:xfrm>
            <a:off x="1044871" y="2675922"/>
            <a:ext cx="1719329" cy="823051"/>
          </a:xfrm>
          <a:prstGeom prst="frame">
            <a:avLst>
              <a:gd name="adj1" fmla="val 17935"/>
            </a:avLst>
          </a:prstGeom>
          <a:solidFill>
            <a:schemeClr val="bg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TextBox 38">
            <a:extLst>
              <a:ext uri="{FF2B5EF4-FFF2-40B4-BE49-F238E27FC236}">
                <a16:creationId xmlns:a16="http://schemas.microsoft.com/office/drawing/2014/main" id="{7ED745CC-0194-B04B-B1AA-0EF92DD7D5A3}"/>
              </a:ext>
            </a:extLst>
          </p:cNvPr>
          <p:cNvSpPr txBox="1"/>
          <p:nvPr/>
        </p:nvSpPr>
        <p:spPr>
          <a:xfrm>
            <a:off x="269338" y="2899825"/>
            <a:ext cx="854721" cy="369332"/>
          </a:xfrm>
          <a:prstGeom prst="rect">
            <a:avLst/>
          </a:prstGeom>
          <a:noFill/>
        </p:spPr>
        <p:txBody>
          <a:bodyPr wrap="none" rtlCol="0">
            <a:spAutoFit/>
          </a:bodyPr>
          <a:lstStyle/>
          <a:p>
            <a:r>
              <a:rPr lang="en-US" dirty="0">
                <a:ln w="3175">
                  <a:noFill/>
                </a:ln>
              </a:rPr>
              <a:t>β-actin</a:t>
            </a:r>
          </a:p>
        </p:txBody>
      </p:sp>
      <p:sp>
        <p:nvSpPr>
          <p:cNvPr id="40" name="TextBox 39">
            <a:extLst>
              <a:ext uri="{FF2B5EF4-FFF2-40B4-BE49-F238E27FC236}">
                <a16:creationId xmlns:a16="http://schemas.microsoft.com/office/drawing/2014/main" id="{0DA76CD4-89C2-024B-A1FE-60D071CB752A}"/>
              </a:ext>
            </a:extLst>
          </p:cNvPr>
          <p:cNvSpPr txBox="1"/>
          <p:nvPr/>
        </p:nvSpPr>
        <p:spPr>
          <a:xfrm>
            <a:off x="2872187" y="2895694"/>
            <a:ext cx="854721" cy="369332"/>
          </a:xfrm>
          <a:prstGeom prst="rect">
            <a:avLst/>
          </a:prstGeom>
          <a:noFill/>
        </p:spPr>
        <p:txBody>
          <a:bodyPr wrap="none" rtlCol="0">
            <a:spAutoFit/>
          </a:bodyPr>
          <a:lstStyle/>
          <a:p>
            <a:r>
              <a:rPr lang="en-US" dirty="0">
                <a:ln w="3175">
                  <a:noFill/>
                </a:ln>
              </a:rPr>
              <a:t>β-actin</a:t>
            </a:r>
          </a:p>
        </p:txBody>
      </p:sp>
      <p:pic>
        <p:nvPicPr>
          <p:cNvPr id="43" name="Picture 42">
            <a:extLst>
              <a:ext uri="{FF2B5EF4-FFF2-40B4-BE49-F238E27FC236}">
                <a16:creationId xmlns:a16="http://schemas.microsoft.com/office/drawing/2014/main" id="{E7ACD255-9DE7-AD40-9369-896DB09745E3}"/>
              </a:ext>
            </a:extLst>
          </p:cNvPr>
          <p:cNvPicPr>
            <a:picLocks noChangeAspect="1"/>
          </p:cNvPicPr>
          <p:nvPr/>
        </p:nvPicPr>
        <p:blipFill>
          <a:blip r:embed="rId7"/>
          <a:stretch>
            <a:fillRect/>
          </a:stretch>
        </p:blipFill>
        <p:spPr>
          <a:xfrm>
            <a:off x="5701022" y="1543210"/>
            <a:ext cx="1831283" cy="2573695"/>
          </a:xfrm>
          <a:prstGeom prst="rect">
            <a:avLst/>
          </a:prstGeom>
        </p:spPr>
      </p:pic>
      <p:pic>
        <p:nvPicPr>
          <p:cNvPr id="44" name="Picture 43">
            <a:extLst>
              <a:ext uri="{FF2B5EF4-FFF2-40B4-BE49-F238E27FC236}">
                <a16:creationId xmlns:a16="http://schemas.microsoft.com/office/drawing/2014/main" id="{8F44E9E9-0267-B54B-8B98-E5C2DD27D084}"/>
              </a:ext>
            </a:extLst>
          </p:cNvPr>
          <p:cNvPicPr>
            <a:picLocks noChangeAspect="1"/>
          </p:cNvPicPr>
          <p:nvPr/>
        </p:nvPicPr>
        <p:blipFill>
          <a:blip r:embed="rId8"/>
          <a:stretch>
            <a:fillRect/>
          </a:stretch>
        </p:blipFill>
        <p:spPr>
          <a:xfrm>
            <a:off x="7680136" y="1288077"/>
            <a:ext cx="4420044" cy="2828828"/>
          </a:xfrm>
          <a:prstGeom prst="rect">
            <a:avLst/>
          </a:prstGeom>
        </p:spPr>
      </p:pic>
      <p:sp>
        <p:nvSpPr>
          <p:cNvPr id="45" name="TextBox 44">
            <a:extLst>
              <a:ext uri="{FF2B5EF4-FFF2-40B4-BE49-F238E27FC236}">
                <a16:creationId xmlns:a16="http://schemas.microsoft.com/office/drawing/2014/main" id="{81BE6BB5-7C6F-6C48-A683-D93149464983}"/>
              </a:ext>
            </a:extLst>
          </p:cNvPr>
          <p:cNvSpPr txBox="1"/>
          <p:nvPr/>
        </p:nvSpPr>
        <p:spPr>
          <a:xfrm>
            <a:off x="80953" y="1288077"/>
            <a:ext cx="376770" cy="369332"/>
          </a:xfrm>
          <a:prstGeom prst="rect">
            <a:avLst/>
          </a:prstGeom>
          <a:noFill/>
        </p:spPr>
        <p:txBody>
          <a:bodyPr wrap="none" rtlCol="0">
            <a:spAutoFit/>
          </a:bodyPr>
          <a:lstStyle/>
          <a:p>
            <a:r>
              <a:rPr lang="en-US" dirty="0"/>
              <a:t>A.</a:t>
            </a:r>
          </a:p>
        </p:txBody>
      </p:sp>
      <p:sp>
        <p:nvSpPr>
          <p:cNvPr id="46" name="TextBox 45">
            <a:extLst>
              <a:ext uri="{FF2B5EF4-FFF2-40B4-BE49-F238E27FC236}">
                <a16:creationId xmlns:a16="http://schemas.microsoft.com/office/drawing/2014/main" id="{573DF3F4-C146-3B4E-A0F0-AF87384A669A}"/>
              </a:ext>
            </a:extLst>
          </p:cNvPr>
          <p:cNvSpPr txBox="1"/>
          <p:nvPr/>
        </p:nvSpPr>
        <p:spPr>
          <a:xfrm>
            <a:off x="5652706" y="1288077"/>
            <a:ext cx="367408" cy="369332"/>
          </a:xfrm>
          <a:prstGeom prst="rect">
            <a:avLst/>
          </a:prstGeom>
          <a:noFill/>
        </p:spPr>
        <p:txBody>
          <a:bodyPr wrap="none" rtlCol="0">
            <a:spAutoFit/>
          </a:bodyPr>
          <a:lstStyle/>
          <a:p>
            <a:r>
              <a:rPr lang="en-US" dirty="0"/>
              <a:t>B.</a:t>
            </a:r>
          </a:p>
        </p:txBody>
      </p:sp>
      <p:sp>
        <p:nvSpPr>
          <p:cNvPr id="47" name="TextBox 46">
            <a:extLst>
              <a:ext uri="{FF2B5EF4-FFF2-40B4-BE49-F238E27FC236}">
                <a16:creationId xmlns:a16="http://schemas.microsoft.com/office/drawing/2014/main" id="{BE10814C-6DB1-874F-9DB6-6BA3AE067550}"/>
              </a:ext>
            </a:extLst>
          </p:cNvPr>
          <p:cNvSpPr txBox="1"/>
          <p:nvPr/>
        </p:nvSpPr>
        <p:spPr>
          <a:xfrm>
            <a:off x="7602646" y="1288077"/>
            <a:ext cx="367408" cy="369332"/>
          </a:xfrm>
          <a:prstGeom prst="rect">
            <a:avLst/>
          </a:prstGeom>
          <a:noFill/>
        </p:spPr>
        <p:txBody>
          <a:bodyPr wrap="none" rtlCol="0">
            <a:spAutoFit/>
          </a:bodyPr>
          <a:lstStyle/>
          <a:p>
            <a:r>
              <a:rPr lang="en-US" dirty="0"/>
              <a:t>C.</a:t>
            </a:r>
          </a:p>
        </p:txBody>
      </p:sp>
      <p:pic>
        <p:nvPicPr>
          <p:cNvPr id="49" name="Picture 48">
            <a:extLst>
              <a:ext uri="{FF2B5EF4-FFF2-40B4-BE49-F238E27FC236}">
                <a16:creationId xmlns:a16="http://schemas.microsoft.com/office/drawing/2014/main" id="{A551DB71-9857-7B46-8822-05BADA16ECAA}"/>
              </a:ext>
            </a:extLst>
          </p:cNvPr>
          <p:cNvPicPr>
            <a:picLocks noChangeAspect="1"/>
          </p:cNvPicPr>
          <p:nvPr/>
        </p:nvPicPr>
        <p:blipFill>
          <a:blip r:embed="rId9"/>
          <a:stretch>
            <a:fillRect/>
          </a:stretch>
        </p:blipFill>
        <p:spPr>
          <a:xfrm>
            <a:off x="444674" y="4348690"/>
            <a:ext cx="1907450" cy="2504260"/>
          </a:xfrm>
          <a:prstGeom prst="rect">
            <a:avLst/>
          </a:prstGeom>
        </p:spPr>
      </p:pic>
      <p:pic>
        <p:nvPicPr>
          <p:cNvPr id="51" name="Picture 50">
            <a:extLst>
              <a:ext uri="{FF2B5EF4-FFF2-40B4-BE49-F238E27FC236}">
                <a16:creationId xmlns:a16="http://schemas.microsoft.com/office/drawing/2014/main" id="{AF8F9463-9744-EA40-8DF2-F01AC53331F3}"/>
              </a:ext>
            </a:extLst>
          </p:cNvPr>
          <p:cNvPicPr>
            <a:picLocks noChangeAspect="1"/>
          </p:cNvPicPr>
          <p:nvPr/>
        </p:nvPicPr>
        <p:blipFill>
          <a:blip r:embed="rId10"/>
          <a:stretch>
            <a:fillRect/>
          </a:stretch>
        </p:blipFill>
        <p:spPr>
          <a:xfrm>
            <a:off x="2988754" y="4348690"/>
            <a:ext cx="6283179" cy="2118247"/>
          </a:xfrm>
          <a:prstGeom prst="rect">
            <a:avLst/>
          </a:prstGeom>
        </p:spPr>
      </p:pic>
      <p:cxnSp>
        <p:nvCxnSpPr>
          <p:cNvPr id="53" name="Straight Arrow Connector 52">
            <a:extLst>
              <a:ext uri="{FF2B5EF4-FFF2-40B4-BE49-F238E27FC236}">
                <a16:creationId xmlns:a16="http://schemas.microsoft.com/office/drawing/2014/main" id="{2FE04C4C-6770-F345-8C9D-667901AA5A89}"/>
              </a:ext>
            </a:extLst>
          </p:cNvPr>
          <p:cNvCxnSpPr>
            <a:cxnSpLocks/>
          </p:cNvCxnSpPr>
          <p:nvPr/>
        </p:nvCxnSpPr>
        <p:spPr>
          <a:xfrm flipV="1">
            <a:off x="2974763" y="4512959"/>
            <a:ext cx="0" cy="19539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328D8893-EC2C-9841-A573-BA333EBD775B}"/>
              </a:ext>
            </a:extLst>
          </p:cNvPr>
          <p:cNvCxnSpPr>
            <a:cxnSpLocks/>
          </p:cNvCxnSpPr>
          <p:nvPr/>
        </p:nvCxnSpPr>
        <p:spPr>
          <a:xfrm>
            <a:off x="2974763" y="6466937"/>
            <a:ext cx="6225584"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AC6B7A62-08FA-3044-A298-28BE9245EF16}"/>
              </a:ext>
            </a:extLst>
          </p:cNvPr>
          <p:cNvSpPr txBox="1"/>
          <p:nvPr/>
        </p:nvSpPr>
        <p:spPr>
          <a:xfrm rot="16200000">
            <a:off x="2412928" y="5256692"/>
            <a:ext cx="620683" cy="369332"/>
          </a:xfrm>
          <a:prstGeom prst="rect">
            <a:avLst/>
          </a:prstGeom>
          <a:noFill/>
        </p:spPr>
        <p:txBody>
          <a:bodyPr wrap="none" rtlCol="0">
            <a:spAutoFit/>
          </a:bodyPr>
          <a:lstStyle/>
          <a:p>
            <a:r>
              <a:rPr lang="en-US" dirty="0" err="1"/>
              <a:t>GlyA</a:t>
            </a:r>
            <a:endParaRPr lang="en-US" dirty="0"/>
          </a:p>
        </p:txBody>
      </p:sp>
      <p:sp>
        <p:nvSpPr>
          <p:cNvPr id="59" name="TextBox 58">
            <a:extLst>
              <a:ext uri="{FF2B5EF4-FFF2-40B4-BE49-F238E27FC236}">
                <a16:creationId xmlns:a16="http://schemas.microsoft.com/office/drawing/2014/main" id="{246FE528-363E-2D45-BD9C-A31765FEA955}"/>
              </a:ext>
            </a:extLst>
          </p:cNvPr>
          <p:cNvSpPr txBox="1"/>
          <p:nvPr/>
        </p:nvSpPr>
        <p:spPr>
          <a:xfrm>
            <a:off x="5554391" y="6514056"/>
            <a:ext cx="684803" cy="369332"/>
          </a:xfrm>
          <a:prstGeom prst="rect">
            <a:avLst/>
          </a:prstGeom>
          <a:noFill/>
        </p:spPr>
        <p:txBody>
          <a:bodyPr wrap="none" rtlCol="0">
            <a:spAutoFit/>
          </a:bodyPr>
          <a:lstStyle/>
          <a:p>
            <a:r>
              <a:rPr lang="en-US" dirty="0"/>
              <a:t>CD71</a:t>
            </a:r>
          </a:p>
        </p:txBody>
      </p:sp>
      <p:sp>
        <p:nvSpPr>
          <p:cNvPr id="60" name="TextBox 59">
            <a:extLst>
              <a:ext uri="{FF2B5EF4-FFF2-40B4-BE49-F238E27FC236}">
                <a16:creationId xmlns:a16="http://schemas.microsoft.com/office/drawing/2014/main" id="{580BDFAA-1D62-084F-8B7A-A919FF10E278}"/>
              </a:ext>
            </a:extLst>
          </p:cNvPr>
          <p:cNvSpPr txBox="1"/>
          <p:nvPr/>
        </p:nvSpPr>
        <p:spPr>
          <a:xfrm>
            <a:off x="3352312" y="4164023"/>
            <a:ext cx="992451" cy="369332"/>
          </a:xfrm>
          <a:prstGeom prst="rect">
            <a:avLst/>
          </a:prstGeom>
          <a:noFill/>
        </p:spPr>
        <p:txBody>
          <a:bodyPr wrap="none" rtlCol="0">
            <a:spAutoFit/>
          </a:bodyPr>
          <a:lstStyle/>
          <a:p>
            <a:r>
              <a:rPr lang="en-US" dirty="0"/>
              <a:t>sgAAVS1</a:t>
            </a:r>
          </a:p>
        </p:txBody>
      </p:sp>
      <p:sp>
        <p:nvSpPr>
          <p:cNvPr id="61" name="TextBox 60">
            <a:extLst>
              <a:ext uri="{FF2B5EF4-FFF2-40B4-BE49-F238E27FC236}">
                <a16:creationId xmlns:a16="http://schemas.microsoft.com/office/drawing/2014/main" id="{CFDF0219-F602-A34C-8673-18DC908AE03C}"/>
              </a:ext>
            </a:extLst>
          </p:cNvPr>
          <p:cNvSpPr txBox="1"/>
          <p:nvPr/>
        </p:nvSpPr>
        <p:spPr>
          <a:xfrm>
            <a:off x="5503299" y="4165552"/>
            <a:ext cx="988604" cy="369332"/>
          </a:xfrm>
          <a:prstGeom prst="rect">
            <a:avLst/>
          </a:prstGeom>
          <a:noFill/>
        </p:spPr>
        <p:txBody>
          <a:bodyPr wrap="none" rtlCol="0">
            <a:spAutoFit/>
          </a:bodyPr>
          <a:lstStyle/>
          <a:p>
            <a:r>
              <a:rPr lang="en-US" dirty="0"/>
              <a:t>sgGATA1</a:t>
            </a:r>
          </a:p>
        </p:txBody>
      </p:sp>
      <p:sp>
        <p:nvSpPr>
          <p:cNvPr id="62" name="TextBox 61">
            <a:extLst>
              <a:ext uri="{FF2B5EF4-FFF2-40B4-BE49-F238E27FC236}">
                <a16:creationId xmlns:a16="http://schemas.microsoft.com/office/drawing/2014/main" id="{33563CED-FC9C-2B4A-B753-2AB8690FCA78}"/>
              </a:ext>
            </a:extLst>
          </p:cNvPr>
          <p:cNvSpPr txBox="1"/>
          <p:nvPr/>
        </p:nvSpPr>
        <p:spPr>
          <a:xfrm>
            <a:off x="7711884" y="4164023"/>
            <a:ext cx="874535" cy="369332"/>
          </a:xfrm>
          <a:prstGeom prst="rect">
            <a:avLst/>
          </a:prstGeom>
          <a:noFill/>
        </p:spPr>
        <p:txBody>
          <a:bodyPr wrap="none" rtlCol="0">
            <a:spAutoFit/>
          </a:bodyPr>
          <a:lstStyle/>
          <a:p>
            <a:r>
              <a:rPr lang="en-US" dirty="0" err="1"/>
              <a:t>sgPTEN</a:t>
            </a:r>
            <a:endParaRPr lang="en-US" dirty="0"/>
          </a:p>
        </p:txBody>
      </p:sp>
      <p:sp>
        <p:nvSpPr>
          <p:cNvPr id="63" name="TextBox 62">
            <a:extLst>
              <a:ext uri="{FF2B5EF4-FFF2-40B4-BE49-F238E27FC236}">
                <a16:creationId xmlns:a16="http://schemas.microsoft.com/office/drawing/2014/main" id="{B5BA19A4-A4B9-404C-9D5F-3CE26221BF12}"/>
              </a:ext>
            </a:extLst>
          </p:cNvPr>
          <p:cNvSpPr txBox="1"/>
          <p:nvPr/>
        </p:nvSpPr>
        <p:spPr>
          <a:xfrm>
            <a:off x="80953" y="4148014"/>
            <a:ext cx="376770" cy="369332"/>
          </a:xfrm>
          <a:prstGeom prst="rect">
            <a:avLst/>
          </a:prstGeom>
          <a:noFill/>
        </p:spPr>
        <p:txBody>
          <a:bodyPr wrap="none" rtlCol="0">
            <a:spAutoFit/>
          </a:bodyPr>
          <a:lstStyle/>
          <a:p>
            <a:r>
              <a:rPr lang="en-US" dirty="0"/>
              <a:t>D.</a:t>
            </a:r>
          </a:p>
        </p:txBody>
      </p:sp>
      <p:sp>
        <p:nvSpPr>
          <p:cNvPr id="64" name="TextBox 63">
            <a:extLst>
              <a:ext uri="{FF2B5EF4-FFF2-40B4-BE49-F238E27FC236}">
                <a16:creationId xmlns:a16="http://schemas.microsoft.com/office/drawing/2014/main" id="{BD83AE33-C988-6948-B037-1008EF31C64F}"/>
              </a:ext>
            </a:extLst>
          </p:cNvPr>
          <p:cNvSpPr txBox="1"/>
          <p:nvPr/>
        </p:nvSpPr>
        <p:spPr>
          <a:xfrm>
            <a:off x="2439567" y="4143627"/>
            <a:ext cx="367408" cy="369332"/>
          </a:xfrm>
          <a:prstGeom prst="rect">
            <a:avLst/>
          </a:prstGeom>
          <a:noFill/>
        </p:spPr>
        <p:txBody>
          <a:bodyPr wrap="none" rtlCol="0">
            <a:spAutoFit/>
          </a:bodyPr>
          <a:lstStyle/>
          <a:p>
            <a:r>
              <a:rPr lang="en-US" dirty="0"/>
              <a:t>E.</a:t>
            </a:r>
          </a:p>
        </p:txBody>
      </p:sp>
      <p:sp>
        <p:nvSpPr>
          <p:cNvPr id="4" name="TextBox 3">
            <a:extLst>
              <a:ext uri="{FF2B5EF4-FFF2-40B4-BE49-F238E27FC236}">
                <a16:creationId xmlns:a16="http://schemas.microsoft.com/office/drawing/2014/main" id="{F9D4893D-135C-D446-9247-155D60156578}"/>
              </a:ext>
            </a:extLst>
          </p:cNvPr>
          <p:cNvSpPr txBox="1"/>
          <p:nvPr/>
        </p:nvSpPr>
        <p:spPr>
          <a:xfrm>
            <a:off x="8601917" y="5228338"/>
            <a:ext cx="612668" cy="261610"/>
          </a:xfrm>
          <a:prstGeom prst="rect">
            <a:avLst/>
          </a:prstGeom>
          <a:noFill/>
        </p:spPr>
        <p:txBody>
          <a:bodyPr wrap="none" rtlCol="0">
            <a:spAutoFit/>
          </a:bodyPr>
          <a:lstStyle/>
          <a:p>
            <a:r>
              <a:rPr lang="en-US" sz="1050" dirty="0"/>
              <a:t>Mature</a:t>
            </a:r>
          </a:p>
        </p:txBody>
      </p:sp>
      <p:sp>
        <p:nvSpPr>
          <p:cNvPr id="33" name="TextBox 32">
            <a:extLst>
              <a:ext uri="{FF2B5EF4-FFF2-40B4-BE49-F238E27FC236}">
                <a16:creationId xmlns:a16="http://schemas.microsoft.com/office/drawing/2014/main" id="{5216028F-09B5-CA43-A87E-65A105E7DD33}"/>
              </a:ext>
            </a:extLst>
          </p:cNvPr>
          <p:cNvSpPr txBox="1"/>
          <p:nvPr/>
        </p:nvSpPr>
        <p:spPr>
          <a:xfrm>
            <a:off x="6538397" y="5228338"/>
            <a:ext cx="612668" cy="261610"/>
          </a:xfrm>
          <a:prstGeom prst="rect">
            <a:avLst/>
          </a:prstGeom>
          <a:noFill/>
        </p:spPr>
        <p:txBody>
          <a:bodyPr wrap="none" rtlCol="0">
            <a:spAutoFit/>
          </a:bodyPr>
          <a:lstStyle/>
          <a:p>
            <a:r>
              <a:rPr lang="en-US" sz="1050" dirty="0"/>
              <a:t>Mature</a:t>
            </a:r>
          </a:p>
        </p:txBody>
      </p:sp>
      <p:sp>
        <p:nvSpPr>
          <p:cNvPr id="34" name="TextBox 33">
            <a:extLst>
              <a:ext uri="{FF2B5EF4-FFF2-40B4-BE49-F238E27FC236}">
                <a16:creationId xmlns:a16="http://schemas.microsoft.com/office/drawing/2014/main" id="{D322BDAC-3A14-064C-B622-1E1673618E8C}"/>
              </a:ext>
            </a:extLst>
          </p:cNvPr>
          <p:cNvSpPr txBox="1"/>
          <p:nvPr/>
        </p:nvSpPr>
        <p:spPr>
          <a:xfrm>
            <a:off x="4467375" y="5236468"/>
            <a:ext cx="612668" cy="261610"/>
          </a:xfrm>
          <a:prstGeom prst="rect">
            <a:avLst/>
          </a:prstGeom>
          <a:noFill/>
        </p:spPr>
        <p:txBody>
          <a:bodyPr wrap="none" rtlCol="0">
            <a:spAutoFit/>
          </a:bodyPr>
          <a:lstStyle/>
          <a:p>
            <a:r>
              <a:rPr lang="en-US" sz="1050" dirty="0"/>
              <a:t>Mature</a:t>
            </a:r>
          </a:p>
        </p:txBody>
      </p:sp>
      <p:sp>
        <p:nvSpPr>
          <p:cNvPr id="35" name="TextBox 34">
            <a:extLst>
              <a:ext uri="{FF2B5EF4-FFF2-40B4-BE49-F238E27FC236}">
                <a16:creationId xmlns:a16="http://schemas.microsoft.com/office/drawing/2014/main" id="{29F5A25C-82E2-A24A-948D-908AE3E3411A}"/>
              </a:ext>
            </a:extLst>
          </p:cNvPr>
          <p:cNvSpPr txBox="1"/>
          <p:nvPr/>
        </p:nvSpPr>
        <p:spPr>
          <a:xfrm>
            <a:off x="8502044" y="5489948"/>
            <a:ext cx="752129" cy="261610"/>
          </a:xfrm>
          <a:prstGeom prst="rect">
            <a:avLst/>
          </a:prstGeom>
          <a:noFill/>
        </p:spPr>
        <p:txBody>
          <a:bodyPr wrap="none" rtlCol="0">
            <a:spAutoFit/>
          </a:bodyPr>
          <a:lstStyle/>
          <a:p>
            <a:r>
              <a:rPr lang="en-US" sz="1050" dirty="0"/>
              <a:t>Immature</a:t>
            </a:r>
          </a:p>
        </p:txBody>
      </p:sp>
      <p:sp>
        <p:nvSpPr>
          <p:cNvPr id="36" name="TextBox 35">
            <a:extLst>
              <a:ext uri="{FF2B5EF4-FFF2-40B4-BE49-F238E27FC236}">
                <a16:creationId xmlns:a16="http://schemas.microsoft.com/office/drawing/2014/main" id="{44D4E286-579B-2640-8BA1-E71F42A91A06}"/>
              </a:ext>
            </a:extLst>
          </p:cNvPr>
          <p:cNvSpPr txBox="1"/>
          <p:nvPr/>
        </p:nvSpPr>
        <p:spPr>
          <a:xfrm>
            <a:off x="6420782" y="5499233"/>
            <a:ext cx="752129" cy="261610"/>
          </a:xfrm>
          <a:prstGeom prst="rect">
            <a:avLst/>
          </a:prstGeom>
          <a:noFill/>
        </p:spPr>
        <p:txBody>
          <a:bodyPr wrap="none" rtlCol="0">
            <a:spAutoFit/>
          </a:bodyPr>
          <a:lstStyle/>
          <a:p>
            <a:r>
              <a:rPr lang="en-US" sz="1050" dirty="0"/>
              <a:t>Immature</a:t>
            </a:r>
          </a:p>
        </p:txBody>
      </p:sp>
      <p:sp>
        <p:nvSpPr>
          <p:cNvPr id="37" name="TextBox 36">
            <a:extLst>
              <a:ext uri="{FF2B5EF4-FFF2-40B4-BE49-F238E27FC236}">
                <a16:creationId xmlns:a16="http://schemas.microsoft.com/office/drawing/2014/main" id="{7778EFA1-6397-9340-A559-4DE1A2F4A36F}"/>
              </a:ext>
            </a:extLst>
          </p:cNvPr>
          <p:cNvSpPr txBox="1"/>
          <p:nvPr/>
        </p:nvSpPr>
        <p:spPr>
          <a:xfrm>
            <a:off x="4343412" y="5498078"/>
            <a:ext cx="752129" cy="261610"/>
          </a:xfrm>
          <a:prstGeom prst="rect">
            <a:avLst/>
          </a:prstGeom>
          <a:noFill/>
        </p:spPr>
        <p:txBody>
          <a:bodyPr wrap="none" rtlCol="0">
            <a:spAutoFit/>
          </a:bodyPr>
          <a:lstStyle/>
          <a:p>
            <a:r>
              <a:rPr lang="en-US" sz="1050" dirty="0"/>
              <a:t>Immature</a:t>
            </a:r>
          </a:p>
        </p:txBody>
      </p:sp>
    </p:spTree>
    <p:extLst>
      <p:ext uri="{BB962C8B-B14F-4D97-AF65-F5344CB8AC3E}">
        <p14:creationId xmlns:p14="http://schemas.microsoft.com/office/powerpoint/2010/main" val="652208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E05CF-D21B-5D4D-81FA-E1CFE180A433}"/>
              </a:ext>
            </a:extLst>
          </p:cNvPr>
          <p:cNvSpPr>
            <a:spLocks noGrp="1"/>
          </p:cNvSpPr>
          <p:nvPr>
            <p:ph type="title"/>
          </p:nvPr>
        </p:nvSpPr>
        <p:spPr>
          <a:xfrm>
            <a:off x="508861" y="374498"/>
            <a:ext cx="11174278" cy="1325563"/>
          </a:xfrm>
        </p:spPr>
        <p:txBody>
          <a:bodyPr>
            <a:noAutofit/>
          </a:bodyPr>
          <a:lstStyle/>
          <a:p>
            <a:r>
              <a:rPr lang="en-US" sz="2400" b="1" dirty="0"/>
              <a:t>Supp. Figure 2. Genes in high proliferation group show expansion of edited cells. </a:t>
            </a:r>
            <a:r>
              <a:rPr lang="en-US" sz="2400" dirty="0"/>
              <a:t>Genes were evenly split into low, mid, and high groups based on AAVS1 normalized proliferation. Change in the percentage of edited alleles before and after expansion in 7-day proliferation culture, significance determined by One-way ANOVA and Tukey’s multiple comparisons test.</a:t>
            </a:r>
          </a:p>
        </p:txBody>
      </p:sp>
      <p:pic>
        <p:nvPicPr>
          <p:cNvPr id="4" name="Picture 3">
            <a:extLst>
              <a:ext uri="{FF2B5EF4-FFF2-40B4-BE49-F238E27FC236}">
                <a16:creationId xmlns:a16="http://schemas.microsoft.com/office/drawing/2014/main" id="{7E7D8AE8-7DDD-0046-BD0E-006255E8009C}"/>
              </a:ext>
            </a:extLst>
          </p:cNvPr>
          <p:cNvPicPr>
            <a:picLocks noChangeAspect="1"/>
          </p:cNvPicPr>
          <p:nvPr/>
        </p:nvPicPr>
        <p:blipFill>
          <a:blip r:embed="rId3"/>
          <a:stretch>
            <a:fillRect/>
          </a:stretch>
        </p:blipFill>
        <p:spPr>
          <a:xfrm>
            <a:off x="3637472" y="2033929"/>
            <a:ext cx="3934526" cy="4824071"/>
          </a:xfrm>
          <a:prstGeom prst="rect">
            <a:avLst/>
          </a:prstGeom>
        </p:spPr>
      </p:pic>
    </p:spTree>
    <p:extLst>
      <p:ext uri="{BB962C8B-B14F-4D97-AF65-F5344CB8AC3E}">
        <p14:creationId xmlns:p14="http://schemas.microsoft.com/office/powerpoint/2010/main" val="1707625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E05CF-D21B-5D4D-81FA-E1CFE180A433}"/>
              </a:ext>
            </a:extLst>
          </p:cNvPr>
          <p:cNvSpPr>
            <a:spLocks noGrp="1"/>
          </p:cNvSpPr>
          <p:nvPr>
            <p:ph type="title"/>
          </p:nvPr>
        </p:nvSpPr>
        <p:spPr>
          <a:xfrm>
            <a:off x="480447" y="235013"/>
            <a:ext cx="11174278" cy="1325563"/>
          </a:xfrm>
        </p:spPr>
        <p:txBody>
          <a:bodyPr>
            <a:noAutofit/>
          </a:bodyPr>
          <a:lstStyle/>
          <a:p>
            <a:r>
              <a:rPr lang="en-US" sz="3200" b="1" dirty="0"/>
              <a:t>Supp. Figure 3. Proliferation assay time course. </a:t>
            </a:r>
            <a:r>
              <a:rPr lang="en-US" sz="3200" dirty="0"/>
              <a:t>Proliferation time course normalized to AAVS1 on day 3 (first measurement). n=167.</a:t>
            </a:r>
            <a:endParaRPr lang="en-US" sz="3200" b="1" dirty="0"/>
          </a:p>
        </p:txBody>
      </p:sp>
      <p:sp>
        <p:nvSpPr>
          <p:cNvPr id="12" name="TextBox 11">
            <a:extLst>
              <a:ext uri="{FF2B5EF4-FFF2-40B4-BE49-F238E27FC236}">
                <a16:creationId xmlns:a16="http://schemas.microsoft.com/office/drawing/2014/main" id="{A7CB0CB0-EA9A-114A-BE7C-576017B12877}"/>
              </a:ext>
            </a:extLst>
          </p:cNvPr>
          <p:cNvSpPr txBox="1"/>
          <p:nvPr/>
        </p:nvSpPr>
        <p:spPr>
          <a:xfrm>
            <a:off x="749300" y="1917700"/>
            <a:ext cx="354584" cy="369332"/>
          </a:xfrm>
          <a:prstGeom prst="rect">
            <a:avLst/>
          </a:prstGeom>
          <a:noFill/>
        </p:spPr>
        <p:txBody>
          <a:bodyPr wrap="none" rtlCol="0">
            <a:spAutoFit/>
          </a:bodyPr>
          <a:lstStyle/>
          <a:p>
            <a:r>
              <a:rPr lang="en-US" dirty="0"/>
              <a:t>E.</a:t>
            </a:r>
          </a:p>
        </p:txBody>
      </p:sp>
      <p:pic>
        <p:nvPicPr>
          <p:cNvPr id="13" name="Picture 12">
            <a:extLst>
              <a:ext uri="{FF2B5EF4-FFF2-40B4-BE49-F238E27FC236}">
                <a16:creationId xmlns:a16="http://schemas.microsoft.com/office/drawing/2014/main" id="{1FAE4E74-A914-9B4F-8BA5-D8C275769172}"/>
              </a:ext>
            </a:extLst>
          </p:cNvPr>
          <p:cNvPicPr>
            <a:picLocks noChangeAspect="1"/>
          </p:cNvPicPr>
          <p:nvPr/>
        </p:nvPicPr>
        <p:blipFill>
          <a:blip r:embed="rId3"/>
          <a:stretch>
            <a:fillRect/>
          </a:stretch>
        </p:blipFill>
        <p:spPr>
          <a:xfrm>
            <a:off x="1995488" y="1862056"/>
            <a:ext cx="7434262" cy="4760931"/>
          </a:xfrm>
          <a:prstGeom prst="rect">
            <a:avLst/>
          </a:prstGeom>
        </p:spPr>
      </p:pic>
    </p:spTree>
    <p:extLst>
      <p:ext uri="{BB962C8B-B14F-4D97-AF65-F5344CB8AC3E}">
        <p14:creationId xmlns:p14="http://schemas.microsoft.com/office/powerpoint/2010/main" val="4247755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E05CF-D21B-5D4D-81FA-E1CFE180A433}"/>
              </a:ext>
            </a:extLst>
          </p:cNvPr>
          <p:cNvSpPr>
            <a:spLocks noGrp="1"/>
          </p:cNvSpPr>
          <p:nvPr>
            <p:ph type="title"/>
          </p:nvPr>
        </p:nvSpPr>
        <p:spPr>
          <a:xfrm>
            <a:off x="619931" y="179146"/>
            <a:ext cx="10910807" cy="1325563"/>
          </a:xfrm>
        </p:spPr>
        <p:txBody>
          <a:bodyPr>
            <a:noAutofit/>
          </a:bodyPr>
          <a:lstStyle/>
          <a:p>
            <a:r>
              <a:rPr lang="en-US" sz="2800" b="1" dirty="0"/>
              <a:t>Supp. Figure 4. Correlation of proliferation assay biological replicates. </a:t>
            </a:r>
            <a:r>
              <a:rPr lang="en-US" sz="2800" dirty="0"/>
              <a:t>Heat map of Pearson r correlation coefficients for each biological replicate.</a:t>
            </a:r>
            <a:endParaRPr lang="en-US" sz="2800" b="1" dirty="0"/>
          </a:p>
        </p:txBody>
      </p:sp>
      <p:pic>
        <p:nvPicPr>
          <p:cNvPr id="3" name="Picture 2">
            <a:extLst>
              <a:ext uri="{FF2B5EF4-FFF2-40B4-BE49-F238E27FC236}">
                <a16:creationId xmlns:a16="http://schemas.microsoft.com/office/drawing/2014/main" id="{2B14B0AC-AE09-2243-9AC7-29FC5C87EC5D}"/>
              </a:ext>
            </a:extLst>
          </p:cNvPr>
          <p:cNvPicPr>
            <a:picLocks noChangeAspect="1"/>
          </p:cNvPicPr>
          <p:nvPr/>
        </p:nvPicPr>
        <p:blipFill>
          <a:blip r:embed="rId3"/>
          <a:stretch>
            <a:fillRect/>
          </a:stretch>
        </p:blipFill>
        <p:spPr>
          <a:xfrm>
            <a:off x="2309247" y="1502800"/>
            <a:ext cx="6075336" cy="5355200"/>
          </a:xfrm>
          <a:prstGeom prst="rect">
            <a:avLst/>
          </a:prstGeom>
        </p:spPr>
      </p:pic>
    </p:spTree>
    <p:extLst>
      <p:ext uri="{BB962C8B-B14F-4D97-AF65-F5344CB8AC3E}">
        <p14:creationId xmlns:p14="http://schemas.microsoft.com/office/powerpoint/2010/main" val="2164681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49614EAA-3D1F-1847-BA7D-F68FC9858C59}"/>
              </a:ext>
            </a:extLst>
          </p:cNvPr>
          <p:cNvPicPr>
            <a:picLocks noChangeAspect="1"/>
          </p:cNvPicPr>
          <p:nvPr/>
        </p:nvPicPr>
        <p:blipFill>
          <a:blip r:embed="rId2"/>
          <a:stretch>
            <a:fillRect/>
          </a:stretch>
        </p:blipFill>
        <p:spPr>
          <a:xfrm>
            <a:off x="6175641" y="4003460"/>
            <a:ext cx="3134082" cy="2600823"/>
          </a:xfrm>
          <a:prstGeom prst="rect">
            <a:avLst/>
          </a:prstGeom>
        </p:spPr>
      </p:pic>
      <p:pic>
        <p:nvPicPr>
          <p:cNvPr id="32" name="Picture 31">
            <a:extLst>
              <a:ext uri="{FF2B5EF4-FFF2-40B4-BE49-F238E27FC236}">
                <a16:creationId xmlns:a16="http://schemas.microsoft.com/office/drawing/2014/main" id="{F1693A22-1AAC-F146-BFDF-76F81AEAED1D}"/>
              </a:ext>
            </a:extLst>
          </p:cNvPr>
          <p:cNvPicPr>
            <a:picLocks noChangeAspect="1"/>
          </p:cNvPicPr>
          <p:nvPr/>
        </p:nvPicPr>
        <p:blipFill>
          <a:blip r:embed="rId3"/>
          <a:stretch>
            <a:fillRect/>
          </a:stretch>
        </p:blipFill>
        <p:spPr>
          <a:xfrm>
            <a:off x="0" y="1182601"/>
            <a:ext cx="3036818" cy="2577908"/>
          </a:xfrm>
          <a:prstGeom prst="rect">
            <a:avLst/>
          </a:prstGeom>
        </p:spPr>
      </p:pic>
      <p:sp>
        <p:nvSpPr>
          <p:cNvPr id="2" name="Title 1">
            <a:extLst>
              <a:ext uri="{FF2B5EF4-FFF2-40B4-BE49-F238E27FC236}">
                <a16:creationId xmlns:a16="http://schemas.microsoft.com/office/drawing/2014/main" id="{5D3E05CF-D21B-5D4D-81FA-E1CFE180A433}"/>
              </a:ext>
            </a:extLst>
          </p:cNvPr>
          <p:cNvSpPr>
            <a:spLocks noGrp="1"/>
          </p:cNvSpPr>
          <p:nvPr>
            <p:ph type="title"/>
          </p:nvPr>
        </p:nvSpPr>
        <p:spPr>
          <a:xfrm>
            <a:off x="229891" y="86613"/>
            <a:ext cx="11812292" cy="853037"/>
          </a:xfrm>
        </p:spPr>
        <p:txBody>
          <a:bodyPr>
            <a:noAutofit/>
          </a:bodyPr>
          <a:lstStyle/>
          <a:p>
            <a:r>
              <a:rPr lang="en-US" sz="2400" b="1" dirty="0"/>
              <a:t>Supp. Figure 5. Correlation of proliferation assay technical replicates. </a:t>
            </a:r>
            <a:r>
              <a:rPr lang="en-US" sz="2400" dirty="0"/>
              <a:t>Pearson r correlation coefficients for technical replicates (Rep 1 vs Rep 2) within each biological replicate (Plates 1-7).</a:t>
            </a:r>
          </a:p>
        </p:txBody>
      </p:sp>
      <p:pic>
        <p:nvPicPr>
          <p:cNvPr id="20" name="Picture 19">
            <a:extLst>
              <a:ext uri="{FF2B5EF4-FFF2-40B4-BE49-F238E27FC236}">
                <a16:creationId xmlns:a16="http://schemas.microsoft.com/office/drawing/2014/main" id="{CCCEFBB0-F71C-4240-A6B8-B337967B9745}"/>
              </a:ext>
            </a:extLst>
          </p:cNvPr>
          <p:cNvPicPr>
            <a:picLocks noChangeAspect="1"/>
          </p:cNvPicPr>
          <p:nvPr/>
        </p:nvPicPr>
        <p:blipFill>
          <a:blip r:embed="rId4"/>
          <a:stretch>
            <a:fillRect/>
          </a:stretch>
        </p:blipFill>
        <p:spPr>
          <a:xfrm>
            <a:off x="9214584" y="4003459"/>
            <a:ext cx="3036818" cy="2600823"/>
          </a:xfrm>
          <a:prstGeom prst="rect">
            <a:avLst/>
          </a:prstGeom>
        </p:spPr>
      </p:pic>
      <p:pic>
        <p:nvPicPr>
          <p:cNvPr id="24" name="Picture 23">
            <a:extLst>
              <a:ext uri="{FF2B5EF4-FFF2-40B4-BE49-F238E27FC236}">
                <a16:creationId xmlns:a16="http://schemas.microsoft.com/office/drawing/2014/main" id="{F9537582-08A5-7B47-9C70-5EEBC03EF5D4}"/>
              </a:ext>
            </a:extLst>
          </p:cNvPr>
          <p:cNvPicPr>
            <a:picLocks noChangeAspect="1"/>
          </p:cNvPicPr>
          <p:nvPr/>
        </p:nvPicPr>
        <p:blipFill>
          <a:blip r:embed="rId5"/>
          <a:stretch>
            <a:fillRect/>
          </a:stretch>
        </p:blipFill>
        <p:spPr>
          <a:xfrm>
            <a:off x="3036818" y="4003460"/>
            <a:ext cx="3134082" cy="2600823"/>
          </a:xfrm>
          <a:prstGeom prst="rect">
            <a:avLst/>
          </a:prstGeom>
        </p:spPr>
      </p:pic>
      <p:pic>
        <p:nvPicPr>
          <p:cNvPr id="26" name="Picture 25">
            <a:extLst>
              <a:ext uri="{FF2B5EF4-FFF2-40B4-BE49-F238E27FC236}">
                <a16:creationId xmlns:a16="http://schemas.microsoft.com/office/drawing/2014/main" id="{095119F9-1399-7C46-AA09-FEED0D591433}"/>
              </a:ext>
            </a:extLst>
          </p:cNvPr>
          <p:cNvPicPr>
            <a:picLocks noChangeAspect="1"/>
          </p:cNvPicPr>
          <p:nvPr/>
        </p:nvPicPr>
        <p:blipFill>
          <a:blip r:embed="rId6"/>
          <a:stretch>
            <a:fillRect/>
          </a:stretch>
        </p:blipFill>
        <p:spPr>
          <a:xfrm>
            <a:off x="0" y="4028571"/>
            <a:ext cx="3036818" cy="2600823"/>
          </a:xfrm>
          <a:prstGeom prst="rect">
            <a:avLst/>
          </a:prstGeom>
        </p:spPr>
      </p:pic>
      <p:pic>
        <p:nvPicPr>
          <p:cNvPr id="28" name="Picture 27">
            <a:extLst>
              <a:ext uri="{FF2B5EF4-FFF2-40B4-BE49-F238E27FC236}">
                <a16:creationId xmlns:a16="http://schemas.microsoft.com/office/drawing/2014/main" id="{8148B56C-1815-0D49-8568-4387956830B1}"/>
              </a:ext>
            </a:extLst>
          </p:cNvPr>
          <p:cNvPicPr>
            <a:picLocks noChangeAspect="1"/>
          </p:cNvPicPr>
          <p:nvPr/>
        </p:nvPicPr>
        <p:blipFill>
          <a:blip r:embed="rId7"/>
          <a:stretch>
            <a:fillRect/>
          </a:stretch>
        </p:blipFill>
        <p:spPr>
          <a:xfrm>
            <a:off x="6096000" y="1159685"/>
            <a:ext cx="3134082" cy="2600823"/>
          </a:xfrm>
          <a:prstGeom prst="rect">
            <a:avLst/>
          </a:prstGeom>
        </p:spPr>
      </p:pic>
      <p:pic>
        <p:nvPicPr>
          <p:cNvPr id="30" name="Picture 29">
            <a:extLst>
              <a:ext uri="{FF2B5EF4-FFF2-40B4-BE49-F238E27FC236}">
                <a16:creationId xmlns:a16="http://schemas.microsoft.com/office/drawing/2014/main" id="{0CBD277D-505B-9943-A2EE-2D7218A174BE}"/>
              </a:ext>
            </a:extLst>
          </p:cNvPr>
          <p:cNvPicPr>
            <a:picLocks noChangeAspect="1"/>
          </p:cNvPicPr>
          <p:nvPr/>
        </p:nvPicPr>
        <p:blipFill>
          <a:blip r:embed="rId8"/>
          <a:stretch>
            <a:fillRect/>
          </a:stretch>
        </p:blipFill>
        <p:spPr>
          <a:xfrm>
            <a:off x="3036818" y="1159685"/>
            <a:ext cx="3134082" cy="2600823"/>
          </a:xfrm>
          <a:prstGeom prst="rect">
            <a:avLst/>
          </a:prstGeom>
        </p:spPr>
      </p:pic>
    </p:spTree>
    <p:extLst>
      <p:ext uri="{BB962C8B-B14F-4D97-AF65-F5344CB8AC3E}">
        <p14:creationId xmlns:p14="http://schemas.microsoft.com/office/powerpoint/2010/main" val="33982938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E05CF-D21B-5D4D-81FA-E1CFE180A433}"/>
              </a:ext>
            </a:extLst>
          </p:cNvPr>
          <p:cNvSpPr>
            <a:spLocks noGrp="1"/>
          </p:cNvSpPr>
          <p:nvPr>
            <p:ph type="title"/>
          </p:nvPr>
        </p:nvSpPr>
        <p:spPr>
          <a:xfrm>
            <a:off x="501112" y="0"/>
            <a:ext cx="11189775" cy="1325563"/>
          </a:xfrm>
        </p:spPr>
        <p:txBody>
          <a:bodyPr>
            <a:noAutofit/>
          </a:bodyPr>
          <a:lstStyle/>
          <a:p>
            <a:r>
              <a:rPr lang="en-US" sz="2400" b="1" dirty="0"/>
              <a:t>Supp. Figure 6. Correlation of erythroid differentiation assay biological replicates. </a:t>
            </a:r>
            <a:r>
              <a:rPr lang="en-US" sz="2400" dirty="0"/>
              <a:t>Heat map of Pearson r correlation coefficients for each biological replicate.</a:t>
            </a:r>
          </a:p>
        </p:txBody>
      </p:sp>
      <p:pic>
        <p:nvPicPr>
          <p:cNvPr id="5" name="Picture 4">
            <a:extLst>
              <a:ext uri="{FF2B5EF4-FFF2-40B4-BE49-F238E27FC236}">
                <a16:creationId xmlns:a16="http://schemas.microsoft.com/office/drawing/2014/main" id="{273A7FE8-44C3-424C-B14F-488AFEAB5AF3}"/>
              </a:ext>
            </a:extLst>
          </p:cNvPr>
          <p:cNvPicPr>
            <a:picLocks noChangeAspect="1"/>
          </p:cNvPicPr>
          <p:nvPr/>
        </p:nvPicPr>
        <p:blipFill>
          <a:blip r:embed="rId3"/>
          <a:stretch>
            <a:fillRect/>
          </a:stretch>
        </p:blipFill>
        <p:spPr>
          <a:xfrm>
            <a:off x="1947660" y="1325563"/>
            <a:ext cx="7056854" cy="5532437"/>
          </a:xfrm>
          <a:prstGeom prst="rect">
            <a:avLst/>
          </a:prstGeom>
        </p:spPr>
      </p:pic>
    </p:spTree>
    <p:extLst>
      <p:ext uri="{BB962C8B-B14F-4D97-AF65-F5344CB8AC3E}">
        <p14:creationId xmlns:p14="http://schemas.microsoft.com/office/powerpoint/2010/main" val="4208084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A26CE8A-4324-5E46-B5FC-608F952B5339}"/>
              </a:ext>
            </a:extLst>
          </p:cNvPr>
          <p:cNvSpPr txBox="1"/>
          <p:nvPr/>
        </p:nvSpPr>
        <p:spPr>
          <a:xfrm>
            <a:off x="328066" y="3756131"/>
            <a:ext cx="1798320" cy="1200329"/>
          </a:xfrm>
          <a:prstGeom prst="rect">
            <a:avLst/>
          </a:prstGeom>
          <a:ln w="28575">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29 variables in hematopoietic cell lines from 8 studies</a:t>
            </a:r>
          </a:p>
        </p:txBody>
      </p:sp>
      <p:sp>
        <p:nvSpPr>
          <p:cNvPr id="8" name="TextBox 7">
            <a:extLst>
              <a:ext uri="{FF2B5EF4-FFF2-40B4-BE49-F238E27FC236}">
                <a16:creationId xmlns:a16="http://schemas.microsoft.com/office/drawing/2014/main" id="{8E58F690-981F-8840-80E5-A17B0161EF5B}"/>
              </a:ext>
            </a:extLst>
          </p:cNvPr>
          <p:cNvSpPr txBox="1"/>
          <p:nvPr/>
        </p:nvSpPr>
        <p:spPr>
          <a:xfrm>
            <a:off x="328065" y="5333261"/>
            <a:ext cx="1787499" cy="1200329"/>
          </a:xfrm>
          <a:prstGeom prst="rect">
            <a:avLst/>
          </a:prstGeom>
          <a:ln w="28575">
            <a:solidFill>
              <a:srgbClr val="0070C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Mutational signature data from </a:t>
            </a:r>
            <a:r>
              <a:rPr lang="en-US" dirty="0" err="1"/>
              <a:t>Davoli</a:t>
            </a:r>
            <a:r>
              <a:rPr lang="en-US" dirty="0"/>
              <a:t> et al., 2013</a:t>
            </a:r>
          </a:p>
        </p:txBody>
      </p:sp>
      <p:cxnSp>
        <p:nvCxnSpPr>
          <p:cNvPr id="10" name="Straight Arrow Connector 9">
            <a:extLst>
              <a:ext uri="{FF2B5EF4-FFF2-40B4-BE49-F238E27FC236}">
                <a16:creationId xmlns:a16="http://schemas.microsoft.com/office/drawing/2014/main" id="{75EEA1CD-FD6F-CB42-92D1-4F995225706B}"/>
              </a:ext>
            </a:extLst>
          </p:cNvPr>
          <p:cNvCxnSpPr>
            <a:cxnSpLocks/>
            <a:stCxn id="4" idx="3"/>
            <a:endCxn id="18" idx="1"/>
          </p:cNvCxnSpPr>
          <p:nvPr/>
        </p:nvCxnSpPr>
        <p:spPr>
          <a:xfrm>
            <a:off x="2126386" y="4356296"/>
            <a:ext cx="614127" cy="81033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83DC9B4-39ED-BA4D-A9D4-53345BD60DAA}"/>
              </a:ext>
            </a:extLst>
          </p:cNvPr>
          <p:cNvSpPr txBox="1"/>
          <p:nvPr/>
        </p:nvSpPr>
        <p:spPr>
          <a:xfrm>
            <a:off x="328070" y="2456000"/>
            <a:ext cx="1798320" cy="923330"/>
          </a:xfrm>
          <a:prstGeom prst="rect">
            <a:avLst/>
          </a:prstGeom>
          <a:ln w="28575">
            <a:solidFill>
              <a:srgbClr val="FF000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Data-preprocessing and filtering</a:t>
            </a:r>
          </a:p>
        </p:txBody>
      </p:sp>
      <p:sp>
        <p:nvSpPr>
          <p:cNvPr id="13" name="TextBox 12">
            <a:extLst>
              <a:ext uri="{FF2B5EF4-FFF2-40B4-BE49-F238E27FC236}">
                <a16:creationId xmlns:a16="http://schemas.microsoft.com/office/drawing/2014/main" id="{46F01943-0DFF-634A-95E4-D2F3A7FEB93C}"/>
              </a:ext>
            </a:extLst>
          </p:cNvPr>
          <p:cNvSpPr txBox="1"/>
          <p:nvPr/>
        </p:nvSpPr>
        <p:spPr>
          <a:xfrm>
            <a:off x="4643294" y="4700387"/>
            <a:ext cx="2167619" cy="923330"/>
          </a:xfrm>
          <a:prstGeom prst="rect">
            <a:avLst/>
          </a:prstGeom>
          <a:ln w="28575">
            <a:solidFill>
              <a:srgbClr val="7030A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Training-testing data split by bootstrapping </a:t>
            </a:r>
          </a:p>
        </p:txBody>
      </p:sp>
      <p:cxnSp>
        <p:nvCxnSpPr>
          <p:cNvPr id="14" name="Straight Arrow Connector 13">
            <a:extLst>
              <a:ext uri="{FF2B5EF4-FFF2-40B4-BE49-F238E27FC236}">
                <a16:creationId xmlns:a16="http://schemas.microsoft.com/office/drawing/2014/main" id="{0683A80F-2839-9845-9E23-8D0340A9AAC8}"/>
              </a:ext>
            </a:extLst>
          </p:cNvPr>
          <p:cNvCxnSpPr>
            <a:cxnSpLocks/>
            <a:stCxn id="18" idx="3"/>
            <a:endCxn id="13" idx="1"/>
          </p:cNvCxnSpPr>
          <p:nvPr/>
        </p:nvCxnSpPr>
        <p:spPr>
          <a:xfrm flipV="1">
            <a:off x="4130933" y="5162052"/>
            <a:ext cx="512361" cy="4580"/>
          </a:xfrm>
          <a:prstGeom prst="straightConnector1">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487959E-CED2-234E-9D93-94386A6FCF70}"/>
              </a:ext>
            </a:extLst>
          </p:cNvPr>
          <p:cNvCxnSpPr>
            <a:cxnSpLocks/>
            <a:stCxn id="12" idx="2"/>
            <a:endCxn id="4" idx="0"/>
          </p:cNvCxnSpPr>
          <p:nvPr/>
        </p:nvCxnSpPr>
        <p:spPr>
          <a:xfrm flipH="1">
            <a:off x="1227226" y="3379330"/>
            <a:ext cx="4" cy="37680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670A4F7-2C67-2F42-93B1-50563FF9E316}"/>
              </a:ext>
            </a:extLst>
          </p:cNvPr>
          <p:cNvSpPr txBox="1"/>
          <p:nvPr/>
        </p:nvSpPr>
        <p:spPr>
          <a:xfrm>
            <a:off x="2740513" y="4843466"/>
            <a:ext cx="1390420" cy="646331"/>
          </a:xfrm>
          <a:prstGeom prst="rect">
            <a:avLst/>
          </a:prstGeom>
          <a:ln w="28575">
            <a:solidFill>
              <a:srgbClr val="7030A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Impute missing data</a:t>
            </a:r>
          </a:p>
        </p:txBody>
      </p:sp>
      <p:cxnSp>
        <p:nvCxnSpPr>
          <p:cNvPr id="19" name="Straight Arrow Connector 18">
            <a:extLst>
              <a:ext uri="{FF2B5EF4-FFF2-40B4-BE49-F238E27FC236}">
                <a16:creationId xmlns:a16="http://schemas.microsoft.com/office/drawing/2014/main" id="{1BB5AA70-2BC2-F944-96ED-1797DE0A3AA9}"/>
              </a:ext>
            </a:extLst>
          </p:cNvPr>
          <p:cNvCxnSpPr>
            <a:cxnSpLocks/>
            <a:stCxn id="23" idx="2"/>
            <a:endCxn id="13" idx="0"/>
          </p:cNvCxnSpPr>
          <p:nvPr/>
        </p:nvCxnSpPr>
        <p:spPr>
          <a:xfrm>
            <a:off x="5727103" y="4302660"/>
            <a:ext cx="1" cy="39772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FD4475C-E868-DF4B-843D-1EBC4B2A290C}"/>
              </a:ext>
            </a:extLst>
          </p:cNvPr>
          <p:cNvSpPr txBox="1"/>
          <p:nvPr/>
        </p:nvSpPr>
        <p:spPr>
          <a:xfrm>
            <a:off x="328070" y="1432868"/>
            <a:ext cx="1798320" cy="646331"/>
          </a:xfrm>
          <a:prstGeom prst="rect">
            <a:avLst/>
          </a:prstGeom>
          <a:noFill/>
          <a:ln w="28575">
            <a:solidFill>
              <a:srgbClr val="FF0000"/>
            </a:solidFill>
          </a:ln>
        </p:spPr>
        <p:txBody>
          <a:bodyPr wrap="square" rtlCol="0">
            <a:spAutoFit/>
          </a:bodyPr>
          <a:lstStyle/>
          <a:p>
            <a:pPr algn="ctr"/>
            <a:r>
              <a:rPr lang="en-US" dirty="0"/>
              <a:t>Training Data (all non-Chr7 genes) </a:t>
            </a:r>
          </a:p>
        </p:txBody>
      </p:sp>
      <p:sp>
        <p:nvSpPr>
          <p:cNvPr id="22" name="TextBox 21">
            <a:extLst>
              <a:ext uri="{FF2B5EF4-FFF2-40B4-BE49-F238E27FC236}">
                <a16:creationId xmlns:a16="http://schemas.microsoft.com/office/drawing/2014/main" id="{BA5C2973-8CA9-7548-B468-0FE8ACD1EC9A}"/>
              </a:ext>
            </a:extLst>
          </p:cNvPr>
          <p:cNvSpPr txBox="1"/>
          <p:nvPr/>
        </p:nvSpPr>
        <p:spPr>
          <a:xfrm>
            <a:off x="4898926" y="2979028"/>
            <a:ext cx="1656352" cy="369332"/>
          </a:xfrm>
          <a:prstGeom prst="rect">
            <a:avLst/>
          </a:prstGeom>
          <a:noFill/>
          <a:ln w="28575">
            <a:noFill/>
          </a:ln>
        </p:spPr>
        <p:txBody>
          <a:bodyPr wrap="square" rtlCol="0">
            <a:spAutoFit/>
          </a:bodyPr>
          <a:lstStyle/>
          <a:p>
            <a:pPr algn="ctr"/>
            <a:r>
              <a:rPr lang="en-US" dirty="0"/>
              <a:t>“Ground Truth”</a:t>
            </a:r>
          </a:p>
        </p:txBody>
      </p:sp>
      <p:sp>
        <p:nvSpPr>
          <p:cNvPr id="23" name="TextBox 22">
            <a:extLst>
              <a:ext uri="{FF2B5EF4-FFF2-40B4-BE49-F238E27FC236}">
                <a16:creationId xmlns:a16="http://schemas.microsoft.com/office/drawing/2014/main" id="{75E043F0-EB86-1649-A218-213B2ECB1D9E}"/>
              </a:ext>
            </a:extLst>
          </p:cNvPr>
          <p:cNvSpPr txBox="1"/>
          <p:nvPr/>
        </p:nvSpPr>
        <p:spPr>
          <a:xfrm>
            <a:off x="4643293" y="3379330"/>
            <a:ext cx="2167619" cy="923330"/>
          </a:xfrm>
          <a:prstGeom prst="rect">
            <a:avLst/>
          </a:prstGeom>
          <a:ln w="28575">
            <a:solidFill>
              <a:srgbClr val="C0000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Tumor suppressor as labeled by Cancer Gene Census</a:t>
            </a:r>
          </a:p>
        </p:txBody>
      </p:sp>
      <p:cxnSp>
        <p:nvCxnSpPr>
          <p:cNvPr id="24" name="Straight Arrow Connector 23">
            <a:extLst>
              <a:ext uri="{FF2B5EF4-FFF2-40B4-BE49-F238E27FC236}">
                <a16:creationId xmlns:a16="http://schemas.microsoft.com/office/drawing/2014/main" id="{B740E43B-FBD5-6C4F-BCD8-A9C2F0859782}"/>
              </a:ext>
            </a:extLst>
          </p:cNvPr>
          <p:cNvCxnSpPr>
            <a:cxnSpLocks/>
            <a:stCxn id="13" idx="3"/>
            <a:endCxn id="26" idx="1"/>
          </p:cNvCxnSpPr>
          <p:nvPr/>
        </p:nvCxnSpPr>
        <p:spPr>
          <a:xfrm>
            <a:off x="6810913" y="5162052"/>
            <a:ext cx="512361" cy="458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9DCF83B2-6379-5D42-BA57-42F196B65CC5}"/>
              </a:ext>
            </a:extLst>
          </p:cNvPr>
          <p:cNvSpPr txBox="1"/>
          <p:nvPr/>
        </p:nvSpPr>
        <p:spPr>
          <a:xfrm>
            <a:off x="7323274" y="4843466"/>
            <a:ext cx="1798320" cy="646331"/>
          </a:xfrm>
          <a:prstGeom prst="rect">
            <a:avLst/>
          </a:prstGeom>
          <a:ln w="28575">
            <a:solidFill>
              <a:srgbClr val="00206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Hyperparameter tuning</a:t>
            </a:r>
          </a:p>
        </p:txBody>
      </p:sp>
      <p:cxnSp>
        <p:nvCxnSpPr>
          <p:cNvPr id="28" name="Straight Arrow Connector 27">
            <a:extLst>
              <a:ext uri="{FF2B5EF4-FFF2-40B4-BE49-F238E27FC236}">
                <a16:creationId xmlns:a16="http://schemas.microsoft.com/office/drawing/2014/main" id="{6061287A-20E1-594C-9135-566DB3BB2F48}"/>
              </a:ext>
            </a:extLst>
          </p:cNvPr>
          <p:cNvCxnSpPr>
            <a:cxnSpLocks/>
            <a:stCxn id="26" idx="3"/>
            <a:endCxn id="32" idx="1"/>
          </p:cNvCxnSpPr>
          <p:nvPr/>
        </p:nvCxnSpPr>
        <p:spPr>
          <a:xfrm flipV="1">
            <a:off x="9121594" y="5162052"/>
            <a:ext cx="512361" cy="4580"/>
          </a:xfrm>
          <a:prstGeom prst="straightConnector1">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7777CC5-C908-7A46-90D5-E0A977C4A485}"/>
              </a:ext>
            </a:extLst>
          </p:cNvPr>
          <p:cNvCxnSpPr>
            <a:cxnSpLocks/>
            <a:stCxn id="20" idx="2"/>
            <a:endCxn id="12" idx="0"/>
          </p:cNvCxnSpPr>
          <p:nvPr/>
        </p:nvCxnSpPr>
        <p:spPr>
          <a:xfrm>
            <a:off x="1227230" y="2079199"/>
            <a:ext cx="0" cy="37680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C9D01FF8-6F67-7A4E-8102-409FB66C3D43}"/>
              </a:ext>
            </a:extLst>
          </p:cNvPr>
          <p:cNvSpPr txBox="1"/>
          <p:nvPr/>
        </p:nvSpPr>
        <p:spPr>
          <a:xfrm>
            <a:off x="9633955" y="4700387"/>
            <a:ext cx="2167618" cy="923330"/>
          </a:xfrm>
          <a:prstGeom prst="rect">
            <a:avLst/>
          </a:prstGeom>
          <a:ln w="28575">
            <a:solidFill>
              <a:srgbClr val="00206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Testing using Random Forest on Chr7 genes  </a:t>
            </a:r>
          </a:p>
        </p:txBody>
      </p:sp>
      <p:cxnSp>
        <p:nvCxnSpPr>
          <p:cNvPr id="33" name="Straight Arrow Connector 32">
            <a:extLst>
              <a:ext uri="{FF2B5EF4-FFF2-40B4-BE49-F238E27FC236}">
                <a16:creationId xmlns:a16="http://schemas.microsoft.com/office/drawing/2014/main" id="{5E543C20-CCA8-9B43-BF80-9FDF26171FC6}"/>
              </a:ext>
            </a:extLst>
          </p:cNvPr>
          <p:cNvCxnSpPr>
            <a:cxnSpLocks/>
            <a:stCxn id="32" idx="2"/>
            <a:endCxn id="35" idx="0"/>
          </p:cNvCxnSpPr>
          <p:nvPr/>
        </p:nvCxnSpPr>
        <p:spPr>
          <a:xfrm flipH="1">
            <a:off x="10717759" y="5623717"/>
            <a:ext cx="5" cy="461665"/>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A8BD4EFA-D116-344A-BDC5-AEFF2CA5C2C5}"/>
              </a:ext>
            </a:extLst>
          </p:cNvPr>
          <p:cNvSpPr txBox="1"/>
          <p:nvPr/>
        </p:nvSpPr>
        <p:spPr>
          <a:xfrm>
            <a:off x="9633954" y="6085382"/>
            <a:ext cx="2167610" cy="646331"/>
          </a:xfrm>
          <a:prstGeom prst="rect">
            <a:avLst/>
          </a:prstGeom>
          <a:ln w="28575">
            <a:solidFill>
              <a:srgbClr val="FFC00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Performance assessment</a:t>
            </a:r>
          </a:p>
        </p:txBody>
      </p:sp>
      <p:cxnSp>
        <p:nvCxnSpPr>
          <p:cNvPr id="36" name="Straight Arrow Connector 35">
            <a:extLst>
              <a:ext uri="{FF2B5EF4-FFF2-40B4-BE49-F238E27FC236}">
                <a16:creationId xmlns:a16="http://schemas.microsoft.com/office/drawing/2014/main" id="{FCCF7DC8-A225-7941-9E25-922B996E6B16}"/>
              </a:ext>
            </a:extLst>
          </p:cNvPr>
          <p:cNvCxnSpPr>
            <a:cxnSpLocks/>
            <a:stCxn id="8" idx="3"/>
            <a:endCxn id="18" idx="1"/>
          </p:cNvCxnSpPr>
          <p:nvPr/>
        </p:nvCxnSpPr>
        <p:spPr>
          <a:xfrm flipV="1">
            <a:off x="2115564" y="5166632"/>
            <a:ext cx="624949" cy="766794"/>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4B155E4B-61AB-F24F-A03D-8CED3387637A}"/>
              </a:ext>
            </a:extLst>
          </p:cNvPr>
          <p:cNvCxnSpPr>
            <a:cxnSpLocks/>
            <a:stCxn id="32" idx="0"/>
            <a:endCxn id="70" idx="2"/>
          </p:cNvCxnSpPr>
          <p:nvPr/>
        </p:nvCxnSpPr>
        <p:spPr>
          <a:xfrm flipH="1" flipV="1">
            <a:off x="10717760" y="4238722"/>
            <a:ext cx="4" cy="461665"/>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065A46F-6C4E-644D-B0DB-2EFE27F070FE}"/>
              </a:ext>
            </a:extLst>
          </p:cNvPr>
          <p:cNvSpPr txBox="1"/>
          <p:nvPr/>
        </p:nvSpPr>
        <p:spPr>
          <a:xfrm>
            <a:off x="9633954" y="2484396"/>
            <a:ext cx="2167611" cy="1754326"/>
          </a:xfrm>
          <a:prstGeom prst="rect">
            <a:avLst/>
          </a:prstGeom>
          <a:ln w="28575">
            <a:solidFill>
              <a:srgbClr val="00B050"/>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a:t>100 iterations of testing, score output by number of positive tumor suppressor identifications</a:t>
            </a:r>
          </a:p>
        </p:txBody>
      </p:sp>
      <p:sp>
        <p:nvSpPr>
          <p:cNvPr id="25" name="Title 1">
            <a:extLst>
              <a:ext uri="{FF2B5EF4-FFF2-40B4-BE49-F238E27FC236}">
                <a16:creationId xmlns:a16="http://schemas.microsoft.com/office/drawing/2014/main" id="{5DD3F2C4-BA10-AC41-A89C-97CF3EE40678}"/>
              </a:ext>
            </a:extLst>
          </p:cNvPr>
          <p:cNvSpPr>
            <a:spLocks noGrp="1"/>
          </p:cNvSpPr>
          <p:nvPr>
            <p:ph type="title"/>
          </p:nvPr>
        </p:nvSpPr>
        <p:spPr>
          <a:xfrm>
            <a:off x="328065" y="310181"/>
            <a:ext cx="11473499" cy="671514"/>
          </a:xfrm>
        </p:spPr>
        <p:txBody>
          <a:bodyPr>
            <a:noAutofit/>
          </a:bodyPr>
          <a:lstStyle/>
          <a:p>
            <a:r>
              <a:rPr lang="en-US" sz="2400" b="1" dirty="0"/>
              <a:t>Supp. Figure  7. Design of machine learning tumor suppressor classification. </a:t>
            </a:r>
            <a:r>
              <a:rPr lang="en-US" sz="2400" dirty="0"/>
              <a:t>Flow chart depicting design of random forest machine learning model for prediction of chromosome 7 tumor suppressor genes.</a:t>
            </a:r>
            <a:endParaRPr lang="en-US" sz="2400" b="1" dirty="0"/>
          </a:p>
        </p:txBody>
      </p:sp>
    </p:spTree>
    <p:extLst>
      <p:ext uri="{BB962C8B-B14F-4D97-AF65-F5344CB8AC3E}">
        <p14:creationId xmlns:p14="http://schemas.microsoft.com/office/powerpoint/2010/main" val="28164051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17309</TotalTime>
  <Words>1119</Words>
  <Application>Microsoft Macintosh PowerPoint</Application>
  <PresentationFormat>Widescreen</PresentationFormat>
  <Paragraphs>159</Paragraphs>
  <Slides>11</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Helvetica Neue</vt:lpstr>
      <vt:lpstr>Office Theme</vt:lpstr>
      <vt:lpstr>Supplemental figures</vt:lpstr>
      <vt:lpstr>Supplementary table 1. Selected genomewide genetic study references.</vt:lpstr>
      <vt:lpstr>Supp. Figure 1. Validation of experimental positive controls. (A) Representative western blot of positive control protein knockdown after transfection with sgRNAs. β-actin loading control. (B) Editing efficiency of control sgRNAs, n = 8. (C) Proliferation time course normalized to AAVS1. Significance determined by RM 2-way ANOVA with Geisser-Greenhouse correction and Dunnett’s multiple comparisons test, n = 6. (D) AAVS1 normalized erythroid differentiation after 14 days in culture. Significance determined by paired t-test, n = 6.  (E) Representative flow plots of 14-day erythroid differentiation cultures with positive control sgRNAs.</vt:lpstr>
      <vt:lpstr>Supp. Figure 2. Genes in high proliferation group show expansion of edited cells. Genes were evenly split into low, mid, and high groups based on AAVS1 normalized proliferation. Change in the percentage of edited alleles before and after expansion in 7-day proliferation culture, significance determined by One-way ANOVA and Tukey’s multiple comparisons test.</vt:lpstr>
      <vt:lpstr>Supp. Figure 3. Proliferation assay time course. Proliferation time course normalized to AAVS1 on day 3 (first measurement). n=167.</vt:lpstr>
      <vt:lpstr>Supp. Figure 4. Correlation of proliferation assay biological replicates. Heat map of Pearson r correlation coefficients for each biological replicate.</vt:lpstr>
      <vt:lpstr>Supp. Figure 5. Correlation of proliferation assay technical replicates. Pearson r correlation coefficients for technical replicates (Rep 1 vs Rep 2) within each biological replicate (Plates 1-7).</vt:lpstr>
      <vt:lpstr>Supp. Figure 6. Correlation of erythroid differentiation assay biological replicates. Heat map of Pearson r correlation coefficients for each biological replicate.</vt:lpstr>
      <vt:lpstr>Supp. Figure  7. Design of machine learning tumor suppressor classification. Flow chart depicting design of random forest machine learning model for prediction of chromosome 7 tumor suppressor genes.</vt:lpstr>
      <vt:lpstr>Supp. Figure  8. Quality control measures for machine learning model. (A) Importance of each variable on classification. (B) AUC (Area Under The Curve) ROC (Receiver Operating Characteristics) curve.</vt:lpstr>
      <vt:lpstr>Supp. Figure  9. Genes included in arrayed screen are overall enriched for tumor suppressor activity. Frequency distribution of (A,C) proliferation normalized to AAVS1 or (B,D) combined score for all genes (A,B) or genes in top 15% by machine learning classification score. Significance of the median increase over AAVS1 control determined by Wilcoxon signed-rank test, n = 108 (A,B); n = 29 (C,D).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Supplemental figures</dc:title>
  <dc:creator>Jeremy Baeten</dc:creator>
  <cp:lastModifiedBy>Jeremy Baeten</cp:lastModifiedBy>
  <cp:revision>15</cp:revision>
  <dcterms:created xsi:type="dcterms:W3CDTF">2020-07-13T03:55:00Z</dcterms:created>
  <dcterms:modified xsi:type="dcterms:W3CDTF">2020-07-25T20:36:19Z</dcterms:modified>
</cp:coreProperties>
</file>